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Montserrat" charset="0"/>
      <p:regular r:id="rId11"/>
      <p:bold r:id="rId12"/>
      <p:italic r:id="rId13"/>
      <p:boldItalic r:id="rId14"/>
    </p:embeddedFont>
    <p:embeddedFont>
      <p:font typeface="Lato"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282" y="-10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6c7897ed272b5636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6c7897ed272b563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5d517cae98f01ea9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5d517cae98f01ea9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0ed798dcb2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0ed798dcb2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0f2034e79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30f2034e79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5d517cae98f01ea9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5d517cae98f01ea9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5d517cae98f01ea9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5d517cae98f01ea9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5d517cae98f01ea9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5d517cae98f01ea9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Bethany.buffon@gmail.co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fortinet.com/resources/cyberglossary/smb-cyberattack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expertinsights.com/insights/the-top-5-biggest-cyber-security-threats-that-small-businesses-face-and-how-to-stop-them/" TargetMode="External"/><Relationship Id="rId5" Type="http://schemas.openxmlformats.org/officeDocument/2006/relationships/hyperlink" Target="https://staysafeonline.org/news-press/national-cyber-security-alliance-statement-regarding-incorrect-small-business-statistic/" TargetMode="External"/><Relationship Id="rId4" Type="http://schemas.openxmlformats.org/officeDocument/2006/relationships/hyperlink" Target="https://www.getastra.com/blog/security-audit/small-business-cyber-attack-statisti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Cybersecurity Needs and Threats of Small Business</a:t>
            </a:r>
            <a:endParaRPr/>
          </a:p>
        </p:txBody>
      </p:sp>
      <p:sp>
        <p:nvSpPr>
          <p:cNvPr id="135" name="Google Shape;135;p13"/>
          <p:cNvSpPr txBox="1">
            <a:spLocks noGrp="1"/>
          </p:cNvSpPr>
          <p:nvPr>
            <p:ph type="subTitle" idx="1"/>
          </p:nvPr>
        </p:nvSpPr>
        <p:spPr>
          <a:xfrm>
            <a:off x="5334525" y="3740325"/>
            <a:ext cx="2182800" cy="5061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SzPts val="1018"/>
              <a:buNone/>
            </a:pPr>
            <a:r>
              <a:rPr lang="en" sz="1402"/>
              <a:t>Bethany Buffon</a:t>
            </a:r>
            <a:endParaRPr sz="1402"/>
          </a:p>
          <a:p>
            <a:pPr marL="0" lvl="0" indent="0" algn="l" rtl="0">
              <a:lnSpc>
                <a:spcPct val="150000"/>
              </a:lnSpc>
              <a:spcBef>
                <a:spcPts val="0"/>
              </a:spcBef>
              <a:spcAft>
                <a:spcPts val="0"/>
              </a:spcAft>
              <a:buSzPts val="1018"/>
              <a:buNone/>
            </a:pPr>
            <a:r>
              <a:rPr lang="en" sz="1402"/>
              <a:t>10/30/2024</a:t>
            </a:r>
            <a:endParaRPr sz="1402"/>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Definition of a Small Business</a:t>
            </a:r>
            <a:endParaRPr/>
          </a:p>
        </p:txBody>
      </p:sp>
      <p:sp>
        <p:nvSpPr>
          <p:cNvPr id="141" name="Google Shape;141;p1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0" lvl="0" indent="0" algn="l" rtl="0">
              <a:lnSpc>
                <a:spcPct val="150000"/>
              </a:lnSpc>
              <a:spcBef>
                <a:spcPts val="0"/>
              </a:spcBef>
              <a:spcAft>
                <a:spcPts val="0"/>
              </a:spcAft>
              <a:buNone/>
            </a:pPr>
            <a:r>
              <a:rPr lang="en" sz="1500"/>
              <a:t>The book “Small Business for Dummies” defines a small business as a business having 100 or fewer employees. </a:t>
            </a:r>
            <a:endParaRPr sz="1500"/>
          </a:p>
          <a:p>
            <a:pPr marL="0" lvl="0" indent="0" algn="l" rtl="0">
              <a:lnSpc>
                <a:spcPct val="150000"/>
              </a:lnSpc>
              <a:spcBef>
                <a:spcPts val="1200"/>
              </a:spcBef>
              <a:spcAft>
                <a:spcPts val="1200"/>
              </a:spcAft>
              <a:buNone/>
            </a:pPr>
            <a:r>
              <a:rPr lang="en" sz="1500"/>
              <a:t>Examples of small businesses: Private doctors offices, mom and pop pizza restaurants, bands, 1099 contractors.</a:t>
            </a:r>
            <a:endParaRPr sz="15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Why Small Businesses Vulnerable to Cyberattacks</a:t>
            </a:r>
            <a:endParaRPr/>
          </a:p>
        </p:txBody>
      </p:sp>
      <p:sp>
        <p:nvSpPr>
          <p:cNvPr id="147" name="Google Shape;147;p15"/>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fontScale="85000" lnSpcReduction="20000"/>
          </a:bodyPr>
          <a:lstStyle/>
          <a:p>
            <a:pPr marL="457200" lvl="0" indent="-323850" algn="l" rtl="0">
              <a:lnSpc>
                <a:spcPct val="150000"/>
              </a:lnSpc>
              <a:spcBef>
                <a:spcPts val="0"/>
              </a:spcBef>
              <a:spcAft>
                <a:spcPts val="0"/>
              </a:spcAft>
              <a:buSzPts val="1500"/>
              <a:buChar char="●"/>
            </a:pPr>
            <a:r>
              <a:rPr lang="en" sz="1500" dirty="0"/>
              <a:t>Forty-three percent  of cyberattacks were aimed at small businesses in 2024. </a:t>
            </a:r>
            <a:endParaRPr sz="1500" dirty="0"/>
          </a:p>
          <a:p>
            <a:pPr marL="457200" lvl="0" indent="-323850" algn="l" rtl="0">
              <a:lnSpc>
                <a:spcPct val="150000"/>
              </a:lnSpc>
              <a:spcBef>
                <a:spcPts val="0"/>
              </a:spcBef>
              <a:spcAft>
                <a:spcPts val="0"/>
              </a:spcAft>
              <a:buSzPts val="1500"/>
              <a:buChar char="●"/>
            </a:pPr>
            <a:r>
              <a:rPr lang="en" sz="1500" dirty="0"/>
              <a:t>Only 14% of small businesses are prepared for a cyberattack. This means 86% of small businesses are not prepared for a cyberattack. </a:t>
            </a:r>
            <a:endParaRPr sz="1500" dirty="0"/>
          </a:p>
          <a:p>
            <a:pPr marL="457200" lvl="0" indent="-323850" algn="l" rtl="0">
              <a:lnSpc>
                <a:spcPct val="150000"/>
              </a:lnSpc>
              <a:spcBef>
                <a:spcPts val="0"/>
              </a:spcBef>
              <a:spcAft>
                <a:spcPts val="0"/>
              </a:spcAft>
              <a:buSzPts val="1500"/>
              <a:buChar char="●"/>
            </a:pPr>
            <a:r>
              <a:rPr lang="en" sz="1500" dirty="0"/>
              <a:t>Sixty percent of small businesses are out of business within 6 months of a cyberattack.  This statistic may be out of date according to the National Cyber Security Alliance. I have not been able to find an updated statistic. </a:t>
            </a:r>
            <a:endParaRPr lang="en" sz="1500" dirty="0" smtClean="0"/>
          </a:p>
          <a:p>
            <a:pPr marL="457200" lvl="0" indent="-323850" algn="l" rtl="0">
              <a:lnSpc>
                <a:spcPct val="150000"/>
              </a:lnSpc>
              <a:spcBef>
                <a:spcPts val="0"/>
              </a:spcBef>
              <a:spcAft>
                <a:spcPts val="0"/>
              </a:spcAft>
              <a:buSzPts val="1500"/>
              <a:buChar char="●"/>
            </a:pPr>
            <a:r>
              <a:rPr lang="en" sz="1500" dirty="0" smtClean="0"/>
              <a:t>A similar statisistic I found said “if 75% of small businesses were to experience a ransomware attack, bankruptcy would soon follow for the majority of them.”</a:t>
            </a:r>
            <a:endParaRPr sz="1500" dirty="0"/>
          </a:p>
          <a:p>
            <a:pPr marL="457200" lvl="0" indent="-323850" algn="l" rtl="0">
              <a:lnSpc>
                <a:spcPct val="150000"/>
              </a:lnSpc>
              <a:spcBef>
                <a:spcPts val="0"/>
              </a:spcBef>
              <a:spcAft>
                <a:spcPts val="0"/>
              </a:spcAft>
              <a:buSzPts val="1500"/>
              <a:buChar char="●"/>
            </a:pPr>
            <a:r>
              <a:rPr lang="en" sz="1500" dirty="0"/>
              <a:t>Small businesses frequently use free cybersecurity tools designed to protect consumers rather than businesses. </a:t>
            </a:r>
            <a:endParaRPr sz="1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Why Small Businesses Vulnerable to Cyberattacks Continued</a:t>
            </a:r>
            <a:endParaRPr/>
          </a:p>
        </p:txBody>
      </p:sp>
      <p:sp>
        <p:nvSpPr>
          <p:cNvPr id="153" name="Google Shape;153;p16"/>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fontScale="92500" lnSpcReduction="20000"/>
          </a:bodyPr>
          <a:lstStyle/>
          <a:p>
            <a:pPr marL="457200" lvl="0" indent="-311150" algn="l" rtl="0">
              <a:lnSpc>
                <a:spcPct val="150000"/>
              </a:lnSpc>
              <a:spcBef>
                <a:spcPts val="0"/>
              </a:spcBef>
              <a:spcAft>
                <a:spcPts val="0"/>
              </a:spcAft>
              <a:buSzPts val="1300"/>
              <a:buChar char="●"/>
            </a:pPr>
            <a:r>
              <a:rPr lang="en" dirty="0"/>
              <a:t>Only 17% of small businesses have cyberattack insurance. This means 83% of small businesses do not have cyberattack insurance. </a:t>
            </a:r>
            <a:endParaRPr dirty="0"/>
          </a:p>
          <a:p>
            <a:pPr marL="457200" lvl="0" indent="-311150" algn="l" rtl="0">
              <a:lnSpc>
                <a:spcPct val="150000"/>
              </a:lnSpc>
              <a:spcBef>
                <a:spcPts val="0"/>
              </a:spcBef>
              <a:spcAft>
                <a:spcPts val="0"/>
              </a:spcAft>
              <a:buSzPts val="1300"/>
              <a:buChar char="●"/>
            </a:pPr>
            <a:r>
              <a:rPr lang="en" dirty="0"/>
              <a:t>The average amount of money a small to medium size business will spend on a cybersecurity incident ranges from $826 to $653,587.</a:t>
            </a:r>
            <a:endParaRPr dirty="0"/>
          </a:p>
          <a:p>
            <a:pPr marL="457200" lvl="0" indent="-311150" algn="l" rtl="0">
              <a:lnSpc>
                <a:spcPct val="150000"/>
              </a:lnSpc>
              <a:spcBef>
                <a:spcPts val="0"/>
              </a:spcBef>
              <a:spcAft>
                <a:spcPts val="0"/>
              </a:spcAft>
              <a:buSzPts val="1300"/>
              <a:buChar char="●"/>
            </a:pPr>
            <a:r>
              <a:rPr lang="en" dirty="0"/>
              <a:t>Ninety-five percent of cybersecurity breaches are caused by human error. </a:t>
            </a:r>
            <a:endParaRPr lang="en" dirty="0" smtClean="0"/>
          </a:p>
          <a:p>
            <a:pPr marL="457200" lvl="0" indent="-311150" algn="l" rtl="0">
              <a:lnSpc>
                <a:spcPct val="150000"/>
              </a:lnSpc>
              <a:spcBef>
                <a:spcPts val="0"/>
              </a:spcBef>
              <a:spcAft>
                <a:spcPts val="0"/>
              </a:spcAft>
              <a:buSzPts val="1300"/>
              <a:buChar char="●"/>
            </a:pPr>
            <a:r>
              <a:rPr lang="en" dirty="0" smtClean="0"/>
              <a:t>Cybercriminals think they can make more money from attacking small businesses because small businesses do not have the level of security protection as bigger businesses.  Cybercriminals are able to attack many small or medium sized businesses at once with little law enforecement or media intervention or coverage. </a:t>
            </a:r>
            <a:endParaRPr dirty="0"/>
          </a:p>
          <a:p>
            <a:pPr marL="457200" lvl="0" indent="-311150" algn="l" rtl="0">
              <a:lnSpc>
                <a:spcPct val="150000"/>
              </a:lnSpc>
              <a:spcBef>
                <a:spcPts val="0"/>
              </a:spcBef>
              <a:spcAft>
                <a:spcPts val="0"/>
              </a:spcAft>
              <a:buSzPts val="1300"/>
              <a:buChar char="●"/>
            </a:pPr>
            <a:r>
              <a:rPr lang="en" dirty="0"/>
              <a:t>During the next five years, cybercrime costs are expected to increase by 15%. This puts the projected cost at 10.5 trillion dollars. </a:t>
            </a:r>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Biggest Cybersecurity Threats to Small Businesses</a:t>
            </a:r>
            <a:endParaRPr/>
          </a:p>
        </p:txBody>
      </p:sp>
      <p:sp>
        <p:nvSpPr>
          <p:cNvPr id="159" name="Google Shape;159;p17"/>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en"/>
              <a:t>Phishing and social engineering attacks tricking employees into giving up sensitive information</a:t>
            </a:r>
            <a:endParaRPr/>
          </a:p>
          <a:p>
            <a:pPr marL="457200" lvl="0" indent="-311150" algn="l" rtl="0">
              <a:spcBef>
                <a:spcPts val="0"/>
              </a:spcBef>
              <a:spcAft>
                <a:spcPts val="0"/>
              </a:spcAft>
              <a:buSzPts val="1300"/>
              <a:buChar char="●"/>
            </a:pPr>
            <a:r>
              <a:rPr lang="en"/>
              <a:t>Ransomware and malware holding data ransom</a:t>
            </a:r>
            <a:endParaRPr/>
          </a:p>
          <a:p>
            <a:pPr marL="457200" lvl="0" indent="-311150" algn="l" rtl="0">
              <a:spcBef>
                <a:spcPts val="0"/>
              </a:spcBef>
              <a:spcAft>
                <a:spcPts val="0"/>
              </a:spcAft>
              <a:buSzPts val="1300"/>
              <a:buChar char="●"/>
            </a:pPr>
            <a:r>
              <a:rPr lang="en"/>
              <a:t>Weak passwords leading to cybersecurity breaches</a:t>
            </a:r>
            <a:endParaRPr/>
          </a:p>
          <a:p>
            <a:pPr marL="457200" lvl="0" indent="-311150" algn="l" rtl="0">
              <a:spcBef>
                <a:spcPts val="0"/>
              </a:spcBef>
              <a:spcAft>
                <a:spcPts val="0"/>
              </a:spcAft>
              <a:buSzPts val="1300"/>
              <a:buChar char="●"/>
            </a:pPr>
            <a:r>
              <a:rPr lang="en"/>
              <a:t>Not patching endpoint devices as soon as the patch becomes available</a:t>
            </a:r>
            <a:endParaRPr/>
          </a:p>
          <a:p>
            <a:pPr marL="457200" lvl="0" indent="-311150" algn="l" rtl="0">
              <a:spcBef>
                <a:spcPts val="0"/>
              </a:spcBef>
              <a:spcAft>
                <a:spcPts val="0"/>
              </a:spcAft>
              <a:buSzPts val="1300"/>
              <a:buChar char="●"/>
            </a:pPr>
            <a:r>
              <a:rPr lang="en"/>
              <a:t>Insider threats, such as disgruntled current or ex employees</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How to Keep Small Businesses Cyber Safe</a:t>
            </a:r>
            <a:endParaRPr/>
          </a:p>
        </p:txBody>
      </p:sp>
      <p:sp>
        <p:nvSpPr>
          <p:cNvPr id="165" name="Google Shape;165;p18"/>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AutoNum type="arabicPeriod"/>
            </a:pPr>
            <a:r>
              <a:rPr lang="en"/>
              <a:t>Used Strong passwords and multifactor authentication (MFA). </a:t>
            </a:r>
            <a:endParaRPr/>
          </a:p>
          <a:p>
            <a:pPr marL="457200" lvl="0" indent="-311150" algn="l" rtl="0">
              <a:spcBef>
                <a:spcPts val="0"/>
              </a:spcBef>
              <a:spcAft>
                <a:spcPts val="0"/>
              </a:spcAft>
              <a:buSzPts val="1300"/>
              <a:buAutoNum type="arabicPeriod"/>
            </a:pPr>
            <a:r>
              <a:rPr lang="en"/>
              <a:t>Conduct security assessments such as penetration tests on company software. </a:t>
            </a:r>
            <a:endParaRPr/>
          </a:p>
          <a:p>
            <a:pPr marL="457200" lvl="0" indent="-311150" algn="l" rtl="0">
              <a:spcBef>
                <a:spcPts val="0"/>
              </a:spcBef>
              <a:spcAft>
                <a:spcPts val="0"/>
              </a:spcAft>
              <a:buSzPts val="1300"/>
              <a:buAutoNum type="arabicPeriod"/>
            </a:pPr>
            <a:r>
              <a:rPr lang="en"/>
              <a:t>Back up their data to the cloud to protect it from ransomware attacks. </a:t>
            </a:r>
            <a:endParaRPr/>
          </a:p>
          <a:p>
            <a:pPr marL="457200" lvl="0" indent="-311150" algn="l" rtl="0">
              <a:spcBef>
                <a:spcPts val="0"/>
              </a:spcBef>
              <a:spcAft>
                <a:spcPts val="0"/>
              </a:spcAft>
              <a:buSzPts val="1300"/>
              <a:buAutoNum type="arabicPeriod"/>
            </a:pPr>
            <a:r>
              <a:rPr lang="en"/>
              <a:t>Train employees to know how to spot a phishing email and to not click on the link. </a:t>
            </a:r>
            <a:endParaRPr/>
          </a:p>
          <a:p>
            <a:pPr marL="457200" lvl="0" indent="-311150" algn="l" rtl="0">
              <a:spcBef>
                <a:spcPts val="0"/>
              </a:spcBef>
              <a:spcAft>
                <a:spcPts val="0"/>
              </a:spcAft>
              <a:buSzPts val="1300"/>
              <a:buAutoNum type="arabicPeriod"/>
            </a:pPr>
            <a:r>
              <a:rPr lang="en"/>
              <a:t>Have remote employees use a VPN to access company data. </a:t>
            </a:r>
            <a:endParaRPr/>
          </a:p>
          <a:p>
            <a:pPr marL="457200" lvl="0" indent="-311150" algn="l" rtl="0">
              <a:spcBef>
                <a:spcPts val="0"/>
              </a:spcBef>
              <a:spcAft>
                <a:spcPts val="0"/>
              </a:spcAft>
              <a:buSzPts val="1300"/>
              <a:buAutoNum type="arabicPeriod"/>
            </a:pPr>
            <a:r>
              <a:rPr lang="en"/>
              <a:t>Use strong anti-malware programs and keep firewalls up to date. </a:t>
            </a:r>
            <a:endParaRPr/>
          </a:p>
          <a:p>
            <a:pPr marL="457200" lvl="0" indent="-311150" algn="l" rtl="0">
              <a:spcBef>
                <a:spcPts val="0"/>
              </a:spcBef>
              <a:spcAft>
                <a:spcPts val="0"/>
              </a:spcAft>
              <a:buSzPts val="1300"/>
              <a:buAutoNum type="arabicPeriod"/>
            </a:pPr>
            <a:r>
              <a:rPr lang="en"/>
              <a:t>Keep code secure and regularly review code for security vulnerabilities. </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Contact Information </a:t>
            </a:r>
            <a:endParaRPr/>
          </a:p>
        </p:txBody>
      </p:sp>
      <p:sp>
        <p:nvSpPr>
          <p:cNvPr id="171" name="Google Shape;171;p19"/>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Bethany Buffon</a:t>
            </a:r>
            <a:endParaRPr/>
          </a:p>
          <a:p>
            <a:pPr marL="0" lvl="0" indent="0" algn="ctr" rtl="0">
              <a:spcBef>
                <a:spcPts val="1200"/>
              </a:spcBef>
              <a:spcAft>
                <a:spcPts val="0"/>
              </a:spcAft>
              <a:buNone/>
            </a:pPr>
            <a:r>
              <a:rPr lang="en"/>
              <a:t>New Bedford, MA</a:t>
            </a:r>
            <a:endParaRPr/>
          </a:p>
          <a:p>
            <a:pPr marL="0" lvl="0" indent="0" algn="ctr" rtl="0">
              <a:spcBef>
                <a:spcPts val="1200"/>
              </a:spcBef>
              <a:spcAft>
                <a:spcPts val="0"/>
              </a:spcAft>
              <a:buNone/>
            </a:pPr>
            <a:r>
              <a:rPr lang="en" u="sng">
                <a:solidFill>
                  <a:schemeClr val="hlink"/>
                </a:solidFill>
                <a:hlinkClick r:id="rId3"/>
              </a:rPr>
              <a:t>Bethany.Buffon@gmail.com</a:t>
            </a:r>
            <a:r>
              <a:rPr lang="en"/>
              <a:t> </a:t>
            </a:r>
            <a:endParaRPr/>
          </a:p>
          <a:p>
            <a:pPr marL="0" lvl="0" indent="0" algn="ctr" rtl="0">
              <a:spcBef>
                <a:spcPts val="1200"/>
              </a:spcBef>
              <a:spcAft>
                <a:spcPts val="0"/>
              </a:spcAft>
              <a:buNone/>
            </a:pPr>
            <a:r>
              <a:rPr lang="en"/>
              <a:t>860-942-1511 </a:t>
            </a:r>
            <a:endParaRPr/>
          </a:p>
          <a:p>
            <a:pPr marL="0" lvl="0" indent="0" algn="ctr" rtl="0">
              <a:spcBef>
                <a:spcPts val="1200"/>
              </a:spcBef>
              <a:spcAft>
                <a:spcPts val="0"/>
              </a:spcAft>
              <a:buNone/>
            </a:pPr>
            <a:endParaRPr/>
          </a:p>
          <a:p>
            <a:pPr marL="0" lvl="0" indent="0" algn="ctr" rtl="0">
              <a:spcBef>
                <a:spcPts val="1200"/>
              </a:spcBef>
              <a:spcAft>
                <a:spcPts val="0"/>
              </a:spcAft>
              <a:buNone/>
            </a:pPr>
            <a:r>
              <a:rPr lang="en"/>
              <a:t>I am currently looking for part-time cybersecurity work or projects. </a:t>
            </a:r>
            <a:endParaRPr/>
          </a:p>
          <a:p>
            <a:pPr marL="0" lvl="0" indent="0" algn="ctr" rtl="0">
              <a:spcBef>
                <a:spcPts val="1200"/>
              </a:spcBef>
              <a:spcAft>
                <a:spcPts val="1200"/>
              </a:spcAft>
              <a:buNone/>
            </a:pPr>
            <a:r>
              <a:rPr lang="en"/>
              <a:t>My interests are pentesting and cybersecurity instruction. Open minded to other areas.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Works Cited</a:t>
            </a:r>
            <a:endParaRPr/>
          </a:p>
        </p:txBody>
      </p:sp>
      <p:sp>
        <p:nvSpPr>
          <p:cNvPr id="177" name="Google Shape;177;p20"/>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dirty="0" smtClean="0"/>
              <a:t>Tyson, MBA, Eric, and Schell, Jim. </a:t>
            </a:r>
            <a:r>
              <a:rPr lang="en" i="1" dirty="0" smtClean="0"/>
              <a:t>Small Business for Dummies 2</a:t>
            </a:r>
            <a:r>
              <a:rPr lang="en" i="1" baseline="30000" dirty="0" smtClean="0"/>
              <a:t>nd</a:t>
            </a:r>
            <a:r>
              <a:rPr lang="en" i="1" dirty="0" smtClean="0"/>
              <a:t> Edition</a:t>
            </a:r>
            <a:r>
              <a:rPr lang="en" dirty="0" smtClean="0"/>
              <a:t>. Wiley Publishing, Inc, 2003</a:t>
            </a:r>
            <a:endParaRPr dirty="0"/>
          </a:p>
          <a:p>
            <a:pPr marL="0" lvl="0" indent="0" algn="l" rtl="0">
              <a:spcBef>
                <a:spcPts val="1200"/>
              </a:spcBef>
              <a:spcAft>
                <a:spcPts val="0"/>
              </a:spcAft>
              <a:buNone/>
            </a:pPr>
            <a:r>
              <a:rPr lang="en" u="sng" dirty="0">
                <a:solidFill>
                  <a:schemeClr val="hlink"/>
                </a:solidFill>
                <a:hlinkClick r:id="rId3"/>
              </a:rPr>
              <a:t>https://www.fortinet.com/resources/cyberglossary/smb-cyberattacks#:~:text=Why%20Are%20SMBs%20at%20High,draw%20attackers%20to%20bigger%20companies</a:t>
            </a:r>
            <a:r>
              <a:rPr lang="en" dirty="0"/>
              <a:t>.</a:t>
            </a:r>
            <a:endParaRPr dirty="0"/>
          </a:p>
          <a:p>
            <a:pPr marL="0" lvl="0" indent="0" algn="l" rtl="0">
              <a:spcBef>
                <a:spcPts val="1200"/>
              </a:spcBef>
              <a:spcAft>
                <a:spcPts val="0"/>
              </a:spcAft>
              <a:buNone/>
            </a:pPr>
            <a:r>
              <a:rPr lang="en" u="sng" dirty="0">
                <a:solidFill>
                  <a:schemeClr val="hlink"/>
                </a:solidFill>
                <a:hlinkClick r:id="rId4"/>
              </a:rPr>
              <a:t>https://www.getastra.com/blog/security-audit/small-business-cyber-attack-statistics/#:~:text=Cybercriminals%20see%20smaller%20businesses%20as,data%20due%20to%20an%20attack</a:t>
            </a:r>
            <a:r>
              <a:rPr lang="en" dirty="0" smtClean="0"/>
              <a:t>.</a:t>
            </a:r>
            <a:endParaRPr dirty="0"/>
          </a:p>
          <a:p>
            <a:pPr marL="0" lvl="0" indent="0" algn="l" rtl="0">
              <a:spcBef>
                <a:spcPts val="1200"/>
              </a:spcBef>
              <a:spcAft>
                <a:spcPts val="0"/>
              </a:spcAft>
              <a:buNone/>
            </a:pPr>
            <a:r>
              <a:rPr lang="en" u="sng" dirty="0">
                <a:solidFill>
                  <a:schemeClr val="hlink"/>
                </a:solidFill>
                <a:hlinkClick r:id="rId5"/>
              </a:rPr>
              <a:t>https://staysafeonline.org/news-press/national-cyber-security-alliance-statement-regarding-incorrect-small-business-statistic/</a:t>
            </a:r>
            <a:endParaRPr dirty="0"/>
          </a:p>
          <a:p>
            <a:pPr marL="0" lvl="0" indent="0" algn="l" rtl="0">
              <a:spcBef>
                <a:spcPts val="1200"/>
              </a:spcBef>
              <a:spcAft>
                <a:spcPts val="0"/>
              </a:spcAft>
              <a:buNone/>
            </a:pPr>
            <a:r>
              <a:rPr lang="en" u="sng" dirty="0">
                <a:solidFill>
                  <a:schemeClr val="hlink"/>
                </a:solidFill>
                <a:hlinkClick r:id="rId6"/>
              </a:rPr>
              <a:t>https://expertinsights.com/insights/the-top-5-biggest-cyber-security-threats-that-small-businesses-face-and-how-to-stop-them/</a:t>
            </a: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552</Words>
  <Application>Microsoft Office PowerPoint</Application>
  <PresentationFormat>On-screen Show (16:9)</PresentationFormat>
  <Paragraphs>46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Montserrat</vt:lpstr>
      <vt:lpstr>Lato</vt:lpstr>
      <vt:lpstr>Focus</vt:lpstr>
      <vt:lpstr>Cybersecurity Needs and Threats of Small Business</vt:lpstr>
      <vt:lpstr>Definition of a Small Business</vt:lpstr>
      <vt:lpstr>Why Small Businesses Vulnerable to Cyberattacks</vt:lpstr>
      <vt:lpstr>Why Small Businesses Vulnerable to Cyberattacks Continued</vt:lpstr>
      <vt:lpstr>The Biggest Cybersecurity Threats to Small Businesses</vt:lpstr>
      <vt:lpstr>How to Keep Small Businesses Cyber Safe</vt:lpstr>
      <vt:lpstr>Contact Information </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Cybersecurity Needs and Threats of Small Business</dc:title>
  <cp:lastModifiedBy>Bethany Buffon</cp:lastModifiedBy>
  <cp:revision>5</cp:revision>
  <dcterms:modified xsi:type="dcterms:W3CDTF">2024-10-28T23:50:17Z</dcterms:modified>
</cp:coreProperties>
</file>