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311" r:id="rId5"/>
    <p:sldId id="322" r:id="rId6"/>
    <p:sldId id="314" r:id="rId7"/>
    <p:sldId id="323" r:id="rId8"/>
    <p:sldId id="321" r:id="rId9"/>
    <p:sldId id="324" r:id="rId10"/>
    <p:sldId id="333" r:id="rId11"/>
    <p:sldId id="325" r:id="rId12"/>
    <p:sldId id="326" r:id="rId13"/>
    <p:sldId id="327" r:id="rId14"/>
    <p:sldId id="315" r:id="rId15"/>
    <p:sldId id="328" r:id="rId16"/>
    <p:sldId id="329" r:id="rId17"/>
    <p:sldId id="331" r:id="rId18"/>
    <p:sldId id="332" r:id="rId19"/>
    <p:sldId id="334" r:id="rId20"/>
    <p:sldId id="32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6" autoAdjust="0"/>
    <p:restoredTop sz="84939" autoAdjust="0"/>
  </p:normalViewPr>
  <p:slideViewPr>
    <p:cSldViewPr snapToGrid="0">
      <p:cViewPr varScale="1">
        <p:scale>
          <a:sx n="94" d="100"/>
          <a:sy n="94" d="100"/>
        </p:scale>
        <p:origin x="11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DAD068-2B99-43C1-8F92-E791ED681EF2}"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4F2A2-3A98-4513-ABEE-8F35F64FE723}" type="slidenum">
              <a:rPr lang="en-US" smtClean="0"/>
              <a:t>‹#›</a:t>
            </a:fld>
            <a:endParaRPr lang="en-US"/>
          </a:p>
        </p:txBody>
      </p:sp>
    </p:spTree>
    <p:extLst>
      <p:ext uri="{BB962C8B-B14F-4D97-AF65-F5344CB8AC3E}">
        <p14:creationId xmlns:p14="http://schemas.microsoft.com/office/powerpoint/2010/main" val="3415201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https://dl.dod.cyber.mil/wp-content/uploads/8140/pdf/unclass-dod8570_ia_program_transition_dod8140_cwp.pdf</a:t>
            </a:r>
          </a:p>
        </p:txBody>
      </p:sp>
      <p:sp>
        <p:nvSpPr>
          <p:cNvPr id="4" name="Slide Number Placeholder 3"/>
          <p:cNvSpPr>
            <a:spLocks noGrp="1"/>
          </p:cNvSpPr>
          <p:nvPr>
            <p:ph type="sldNum" sz="quarter" idx="5"/>
          </p:nvPr>
        </p:nvSpPr>
        <p:spPr/>
        <p:txBody>
          <a:bodyPr/>
          <a:lstStyle/>
          <a:p>
            <a:fld id="{B2D4F2A2-3A98-4513-ABEE-8F35F64FE723}" type="slidenum">
              <a:rPr lang="en-US" smtClean="0"/>
              <a:t>6</a:t>
            </a:fld>
            <a:endParaRPr lang="en-US"/>
          </a:p>
        </p:txBody>
      </p:sp>
    </p:spTree>
    <p:extLst>
      <p:ext uri="{BB962C8B-B14F-4D97-AF65-F5344CB8AC3E}">
        <p14:creationId xmlns:p14="http://schemas.microsoft.com/office/powerpoint/2010/main" val="550873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https://dl.dod.cyber.mil/wp-content/uploads/8140/pdf/unclass-dod8570_ia_program_transition_dod8140_cwp.pdf</a:t>
            </a:r>
          </a:p>
        </p:txBody>
      </p:sp>
      <p:sp>
        <p:nvSpPr>
          <p:cNvPr id="4" name="Slide Number Placeholder 3"/>
          <p:cNvSpPr>
            <a:spLocks noGrp="1"/>
          </p:cNvSpPr>
          <p:nvPr>
            <p:ph type="sldNum" sz="quarter" idx="5"/>
          </p:nvPr>
        </p:nvSpPr>
        <p:spPr/>
        <p:txBody>
          <a:bodyPr/>
          <a:lstStyle/>
          <a:p>
            <a:fld id="{B2D4F2A2-3A98-4513-ABEE-8F35F64FE723}" type="slidenum">
              <a:rPr lang="en-US" smtClean="0"/>
              <a:t>7</a:t>
            </a:fld>
            <a:endParaRPr lang="en-US"/>
          </a:p>
        </p:txBody>
      </p:sp>
    </p:spTree>
    <p:extLst>
      <p:ext uri="{BB962C8B-B14F-4D97-AF65-F5344CB8AC3E}">
        <p14:creationId xmlns:p14="http://schemas.microsoft.com/office/powerpoint/2010/main" val="3326993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https://www.avuedigitalservices.com/casting/aisearch/control/cyberWorkforceProviderMarketPlace</a:t>
            </a:r>
          </a:p>
        </p:txBody>
      </p:sp>
      <p:sp>
        <p:nvSpPr>
          <p:cNvPr id="4" name="Slide Number Placeholder 3"/>
          <p:cNvSpPr>
            <a:spLocks noGrp="1"/>
          </p:cNvSpPr>
          <p:nvPr>
            <p:ph type="sldNum" sz="quarter" idx="5"/>
          </p:nvPr>
        </p:nvSpPr>
        <p:spPr/>
        <p:txBody>
          <a:bodyPr/>
          <a:lstStyle/>
          <a:p>
            <a:fld id="{B2D4F2A2-3A98-4513-ABEE-8F35F64FE723}" type="slidenum">
              <a:rPr lang="en-US" smtClean="0"/>
              <a:t>9</a:t>
            </a:fld>
            <a:endParaRPr lang="en-US"/>
          </a:p>
        </p:txBody>
      </p:sp>
    </p:spTree>
    <p:extLst>
      <p:ext uri="{BB962C8B-B14F-4D97-AF65-F5344CB8AC3E}">
        <p14:creationId xmlns:p14="http://schemas.microsoft.com/office/powerpoint/2010/main" val="2497505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D4F2A2-3A98-4513-ABEE-8F35F64FE723}" type="slidenum">
              <a:rPr lang="en-US" smtClean="0"/>
              <a:t>11</a:t>
            </a:fld>
            <a:endParaRPr lang="en-US"/>
          </a:p>
        </p:txBody>
      </p:sp>
    </p:spTree>
    <p:extLst>
      <p:ext uri="{BB962C8B-B14F-4D97-AF65-F5344CB8AC3E}">
        <p14:creationId xmlns:p14="http://schemas.microsoft.com/office/powerpoint/2010/main" val="3619331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D4F2A2-3A98-4513-ABEE-8F35F64FE723}" type="slidenum">
              <a:rPr lang="en-US" smtClean="0"/>
              <a:t>12</a:t>
            </a:fld>
            <a:endParaRPr lang="en-US"/>
          </a:p>
        </p:txBody>
      </p:sp>
    </p:spTree>
    <p:extLst>
      <p:ext uri="{BB962C8B-B14F-4D97-AF65-F5344CB8AC3E}">
        <p14:creationId xmlns:p14="http://schemas.microsoft.com/office/powerpoint/2010/main" val="1045769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D4F2A2-3A98-4513-ABEE-8F35F64FE723}" type="slidenum">
              <a:rPr lang="en-US" smtClean="0"/>
              <a:t>13</a:t>
            </a:fld>
            <a:endParaRPr lang="en-US"/>
          </a:p>
        </p:txBody>
      </p:sp>
    </p:spTree>
    <p:extLst>
      <p:ext uri="{BB962C8B-B14F-4D97-AF65-F5344CB8AC3E}">
        <p14:creationId xmlns:p14="http://schemas.microsoft.com/office/powerpoint/2010/main" val="1257856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D4F2A2-3A98-4513-ABEE-8F35F64FE723}" type="slidenum">
              <a:rPr lang="en-US" smtClean="0"/>
              <a:t>14</a:t>
            </a:fld>
            <a:endParaRPr lang="en-US"/>
          </a:p>
        </p:txBody>
      </p:sp>
    </p:spTree>
    <p:extLst>
      <p:ext uri="{BB962C8B-B14F-4D97-AF65-F5344CB8AC3E}">
        <p14:creationId xmlns:p14="http://schemas.microsoft.com/office/powerpoint/2010/main" val="3644326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D4F2A2-3A98-4513-ABEE-8F35F64FE723}" type="slidenum">
              <a:rPr lang="en-US" smtClean="0"/>
              <a:t>15</a:t>
            </a:fld>
            <a:endParaRPr lang="en-US"/>
          </a:p>
        </p:txBody>
      </p:sp>
    </p:spTree>
    <p:extLst>
      <p:ext uri="{BB962C8B-B14F-4D97-AF65-F5344CB8AC3E}">
        <p14:creationId xmlns:p14="http://schemas.microsoft.com/office/powerpoint/2010/main" val="262137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D4F2A2-3A98-4513-ABEE-8F35F64FE723}" type="slidenum">
              <a:rPr lang="en-US" smtClean="0"/>
              <a:t>16</a:t>
            </a:fld>
            <a:endParaRPr lang="en-US"/>
          </a:p>
        </p:txBody>
      </p:sp>
    </p:spTree>
    <p:extLst>
      <p:ext uri="{BB962C8B-B14F-4D97-AF65-F5344CB8AC3E}">
        <p14:creationId xmlns:p14="http://schemas.microsoft.com/office/powerpoint/2010/main" val="1083958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18" Type="http://schemas.openxmlformats.org/officeDocument/2006/relationships/image" Target="../media/image22.png"/><Relationship Id="rId3" Type="http://schemas.openxmlformats.org/officeDocument/2006/relationships/image" Target="../media/image7.svg"/><Relationship Id="rId21" Type="http://schemas.openxmlformats.org/officeDocument/2006/relationships/image" Target="../media/image25.svg"/><Relationship Id="rId7" Type="http://schemas.openxmlformats.org/officeDocument/2006/relationships/image" Target="../media/image11.svg"/><Relationship Id="rId12" Type="http://schemas.openxmlformats.org/officeDocument/2006/relationships/image" Target="../media/image16.png"/><Relationship Id="rId17" Type="http://schemas.openxmlformats.org/officeDocument/2006/relationships/image" Target="../media/image21.svg"/><Relationship Id="rId25" Type="http://schemas.openxmlformats.org/officeDocument/2006/relationships/image" Target="../media/image29.sv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png"/><Relationship Id="rId1" Type="http://schemas.openxmlformats.org/officeDocument/2006/relationships/slideMaster" Target="../slideMasters/slideMaster1.xml"/><Relationship Id="rId6" Type="http://schemas.openxmlformats.org/officeDocument/2006/relationships/image" Target="../media/image10.png"/><Relationship Id="rId11" Type="http://schemas.openxmlformats.org/officeDocument/2006/relationships/image" Target="../media/image15.svg"/><Relationship Id="rId24" Type="http://schemas.openxmlformats.org/officeDocument/2006/relationships/image" Target="../media/image28.png"/><Relationship Id="rId5" Type="http://schemas.openxmlformats.org/officeDocument/2006/relationships/image" Target="../media/image9.svg"/><Relationship Id="rId15" Type="http://schemas.openxmlformats.org/officeDocument/2006/relationships/image" Target="../media/image19.svg"/><Relationship Id="rId23" Type="http://schemas.openxmlformats.org/officeDocument/2006/relationships/image" Target="../media/image27.svg"/><Relationship Id="rId10" Type="http://schemas.openxmlformats.org/officeDocument/2006/relationships/image" Target="../media/image14.png"/><Relationship Id="rId19" Type="http://schemas.openxmlformats.org/officeDocument/2006/relationships/image" Target="../media/image23.sv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 Id="rId22" Type="http://schemas.openxmlformats.org/officeDocument/2006/relationships/image" Target="../media/image26.png"/></Relationships>
</file>

<file path=ppt/slideLayouts/_rels/slideLayout9.xml.rels><?xml version="1.0" encoding="UTF-8" standalone="yes"?>
<Relationships xmlns="http://schemas.openxmlformats.org/package/2006/relationships"><Relationship Id="rId13" Type="http://schemas.openxmlformats.org/officeDocument/2006/relationships/image" Target="../media/image41.svg"/><Relationship Id="rId18" Type="http://schemas.openxmlformats.org/officeDocument/2006/relationships/image" Target="../media/image46.png"/><Relationship Id="rId26" Type="http://schemas.openxmlformats.org/officeDocument/2006/relationships/image" Target="../media/image24.png"/><Relationship Id="rId39" Type="http://schemas.openxmlformats.org/officeDocument/2006/relationships/image" Target="../media/image7.svg"/><Relationship Id="rId21" Type="http://schemas.openxmlformats.org/officeDocument/2006/relationships/image" Target="../media/image49.svg"/><Relationship Id="rId34" Type="http://schemas.openxmlformats.org/officeDocument/2006/relationships/image" Target="../media/image18.png"/><Relationship Id="rId42" Type="http://schemas.openxmlformats.org/officeDocument/2006/relationships/image" Target="../media/image22.png"/><Relationship Id="rId47" Type="http://schemas.openxmlformats.org/officeDocument/2006/relationships/image" Target="../media/image27.svg"/><Relationship Id="rId7" Type="http://schemas.openxmlformats.org/officeDocument/2006/relationships/image" Target="../media/image35.svg"/><Relationship Id="rId2" Type="http://schemas.openxmlformats.org/officeDocument/2006/relationships/image" Target="../media/image30.png"/><Relationship Id="rId16" Type="http://schemas.openxmlformats.org/officeDocument/2006/relationships/image" Target="../media/image44.png"/><Relationship Id="rId29" Type="http://schemas.openxmlformats.org/officeDocument/2006/relationships/image" Target="../media/image9.svg"/><Relationship Id="rId11" Type="http://schemas.openxmlformats.org/officeDocument/2006/relationships/image" Target="../media/image39.svg"/><Relationship Id="rId24" Type="http://schemas.openxmlformats.org/officeDocument/2006/relationships/image" Target="../media/image52.png"/><Relationship Id="rId32" Type="http://schemas.openxmlformats.org/officeDocument/2006/relationships/image" Target="../media/image14.png"/><Relationship Id="rId37" Type="http://schemas.openxmlformats.org/officeDocument/2006/relationships/image" Target="../media/image57.svg"/><Relationship Id="rId40" Type="http://schemas.openxmlformats.org/officeDocument/2006/relationships/image" Target="../media/image20.png"/><Relationship Id="rId45" Type="http://schemas.openxmlformats.org/officeDocument/2006/relationships/image" Target="../media/image13.svg"/><Relationship Id="rId5" Type="http://schemas.openxmlformats.org/officeDocument/2006/relationships/image" Target="../media/image33.svg"/><Relationship Id="rId15" Type="http://schemas.openxmlformats.org/officeDocument/2006/relationships/image" Target="../media/image43.svg"/><Relationship Id="rId23" Type="http://schemas.openxmlformats.org/officeDocument/2006/relationships/image" Target="../media/image51.svg"/><Relationship Id="rId28" Type="http://schemas.openxmlformats.org/officeDocument/2006/relationships/image" Target="../media/image8.png"/><Relationship Id="rId36" Type="http://schemas.openxmlformats.org/officeDocument/2006/relationships/image" Target="../media/image56.png"/><Relationship Id="rId49" Type="http://schemas.openxmlformats.org/officeDocument/2006/relationships/image" Target="../media/image29.svg"/><Relationship Id="rId10" Type="http://schemas.openxmlformats.org/officeDocument/2006/relationships/image" Target="../media/image38.png"/><Relationship Id="rId19" Type="http://schemas.openxmlformats.org/officeDocument/2006/relationships/image" Target="../media/image47.svg"/><Relationship Id="rId31" Type="http://schemas.openxmlformats.org/officeDocument/2006/relationships/image" Target="../media/image55.svg"/><Relationship Id="rId44" Type="http://schemas.openxmlformats.org/officeDocument/2006/relationships/image" Target="../media/image12.png"/><Relationship Id="rId4" Type="http://schemas.openxmlformats.org/officeDocument/2006/relationships/image" Target="../media/image32.png"/><Relationship Id="rId9" Type="http://schemas.openxmlformats.org/officeDocument/2006/relationships/image" Target="../media/image37.svg"/><Relationship Id="rId14" Type="http://schemas.openxmlformats.org/officeDocument/2006/relationships/image" Target="../media/image42.png"/><Relationship Id="rId22" Type="http://schemas.openxmlformats.org/officeDocument/2006/relationships/image" Target="../media/image50.png"/><Relationship Id="rId27" Type="http://schemas.openxmlformats.org/officeDocument/2006/relationships/image" Target="../media/image25.svg"/><Relationship Id="rId30" Type="http://schemas.openxmlformats.org/officeDocument/2006/relationships/image" Target="../media/image54.png"/><Relationship Id="rId35" Type="http://schemas.openxmlformats.org/officeDocument/2006/relationships/image" Target="../media/image19.svg"/><Relationship Id="rId43" Type="http://schemas.openxmlformats.org/officeDocument/2006/relationships/image" Target="../media/image23.svg"/><Relationship Id="rId48" Type="http://schemas.openxmlformats.org/officeDocument/2006/relationships/image" Target="../media/image28.png"/><Relationship Id="rId8" Type="http://schemas.openxmlformats.org/officeDocument/2006/relationships/image" Target="../media/image36.png"/><Relationship Id="rId3" Type="http://schemas.openxmlformats.org/officeDocument/2006/relationships/image" Target="../media/image31.svg"/><Relationship Id="rId12" Type="http://schemas.openxmlformats.org/officeDocument/2006/relationships/image" Target="../media/image40.png"/><Relationship Id="rId17" Type="http://schemas.openxmlformats.org/officeDocument/2006/relationships/image" Target="../media/image45.svg"/><Relationship Id="rId25" Type="http://schemas.openxmlformats.org/officeDocument/2006/relationships/image" Target="../media/image53.svg"/><Relationship Id="rId33" Type="http://schemas.openxmlformats.org/officeDocument/2006/relationships/image" Target="../media/image15.svg"/><Relationship Id="rId38" Type="http://schemas.openxmlformats.org/officeDocument/2006/relationships/image" Target="../media/image6.png"/><Relationship Id="rId46" Type="http://schemas.openxmlformats.org/officeDocument/2006/relationships/image" Target="../media/image26.png"/><Relationship Id="rId20" Type="http://schemas.openxmlformats.org/officeDocument/2006/relationships/image" Target="../media/image48.png"/><Relationship Id="rId41" Type="http://schemas.openxmlformats.org/officeDocument/2006/relationships/image" Target="../media/image21.svg"/><Relationship Id="rId1" Type="http://schemas.openxmlformats.org/officeDocument/2006/relationships/slideMaster" Target="../slideMasters/slideMaster1.xml"/><Relationship Id="rId6" Type="http://schemas.openxmlformats.org/officeDocument/2006/relationships/image" Target="../media/image3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247FA-2DAF-EC4C-BC25-58030CB1A4B1}"/>
              </a:ext>
            </a:extLst>
          </p:cNvPr>
          <p:cNvSpPr>
            <a:spLocks noGrp="1"/>
          </p:cNvSpPr>
          <p:nvPr>
            <p:ph type="ctrTitle"/>
          </p:nvPr>
        </p:nvSpPr>
        <p:spPr>
          <a:xfrm>
            <a:off x="1524000" y="1122363"/>
            <a:ext cx="9144000" cy="2387600"/>
          </a:xfrm>
        </p:spPr>
        <p:txBody>
          <a:bodyPr anchor="b"/>
          <a:lstStyle>
            <a:lvl1pPr algn="ctr">
              <a:defRPr sz="6000">
                <a:solidFill>
                  <a:srgbClr val="37726C"/>
                </a:solidFill>
              </a:defRPr>
            </a:lvl1pPr>
          </a:lstStyle>
          <a:p>
            <a:r>
              <a:rPr lang="en-US"/>
              <a:t>Click to edit Master title style</a:t>
            </a:r>
          </a:p>
        </p:txBody>
      </p:sp>
      <p:sp>
        <p:nvSpPr>
          <p:cNvPr id="3" name="Subtitle 2">
            <a:extLst>
              <a:ext uri="{FF2B5EF4-FFF2-40B4-BE49-F238E27FC236}">
                <a16:creationId xmlns:a16="http://schemas.microsoft.com/office/drawing/2014/main" id="{D7F7BC51-FFA7-5D42-B61D-C7C7835B8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78266A67-8C26-594B-A570-AE8DB445D706}"/>
              </a:ext>
            </a:extLst>
          </p:cNvPr>
          <p:cNvSpPr>
            <a:spLocks noGrp="1"/>
          </p:cNvSpPr>
          <p:nvPr>
            <p:ph type="sldNum" sz="quarter" idx="12"/>
          </p:nvPr>
        </p:nvSpPr>
        <p:spPr>
          <a:xfrm>
            <a:off x="8610600" y="6488708"/>
            <a:ext cx="2743200" cy="365125"/>
          </a:xfrm>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91384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0BB8-1809-0149-8F2F-51C46DD608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872929-DDF6-E343-9FC9-A6A8DF127B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BA4489-935F-2549-B37D-3BDCA8E6B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F1C4AEDF-AA62-2740-B409-7CE461AE83FD}"/>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355042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44D13-62B3-2D4F-B244-61D5F1272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A146C8-59E2-DE4B-A2AA-A50782792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DB336E-D238-1848-A293-7FF3F8BFB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06057B62-EA3C-AD46-8B49-FCEA50D402CA}"/>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1745391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BC6B0-CD82-7B4F-88E6-BD88CE2626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4A12F1-D469-EB4C-B1E3-BD32BF7AFF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FF2B7FD-51BF-3E47-93BB-89D917758F1C}"/>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1524150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B0F35C-9378-8B4A-8C31-6213C4EEBC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CF2292-E4D5-BC4F-B2BA-D8866095F1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2BAA914-CCDE-D84B-BDD6-CAC737CAD345}"/>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3493430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4CC6A-1878-064D-A378-632D1931A07B}"/>
              </a:ext>
            </a:extLst>
          </p:cNvPr>
          <p:cNvSpPr>
            <a:spLocks noGrp="1"/>
          </p:cNvSpPr>
          <p:nvPr>
            <p:ph type="title"/>
          </p:nvPr>
        </p:nvSpPr>
        <p:spPr>
          <a:xfrm>
            <a:off x="299720" y="1"/>
            <a:ext cx="10515600" cy="568960"/>
          </a:xfrm>
        </p:spPr>
        <p:txBody>
          <a:bodyPr>
            <a:normAutofit/>
          </a:bodyPr>
          <a:lstStyle>
            <a:lvl1pPr>
              <a:defRPr sz="36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DC59369-EEC3-F046-99EC-AC8C4ECFDCDF}"/>
              </a:ext>
            </a:extLst>
          </p:cNvPr>
          <p:cNvSpPr>
            <a:spLocks noGrp="1"/>
          </p:cNvSpPr>
          <p:nvPr>
            <p:ph idx="1"/>
          </p:nvPr>
        </p:nvSpPr>
        <p:spPr>
          <a:xfrm>
            <a:off x="838200" y="944880"/>
            <a:ext cx="10515600" cy="5188985"/>
          </a:xfrm>
        </p:spPr>
        <p:txBody>
          <a:bodyPr/>
          <a:lstStyle>
            <a:lvl1pPr>
              <a:buClr>
                <a:srgbClr val="555555"/>
              </a:buCl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828F84A-9374-5D47-8637-5AA48A2DE581}"/>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4281292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951A1-C853-9B4B-9B8F-FC78C9DCC3CD}"/>
              </a:ext>
            </a:extLst>
          </p:cNvPr>
          <p:cNvSpPr>
            <a:spLocks noGrp="1"/>
          </p:cNvSpPr>
          <p:nvPr>
            <p:ph type="title"/>
          </p:nvPr>
        </p:nvSpPr>
        <p:spPr>
          <a:xfrm>
            <a:off x="831850" y="1709739"/>
            <a:ext cx="10515600" cy="2130742"/>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D5FA59-EFC4-5F47-BDEF-892610B9C59B}"/>
              </a:ext>
            </a:extLst>
          </p:cNvPr>
          <p:cNvSpPr>
            <a:spLocks noGrp="1"/>
          </p:cNvSpPr>
          <p:nvPr>
            <p:ph type="body" idx="1"/>
          </p:nvPr>
        </p:nvSpPr>
        <p:spPr>
          <a:xfrm>
            <a:off x="831850" y="396621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E5B40DCF-CFD2-C14E-9768-0BFBB93A2966}"/>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39062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AB5E-2A60-8442-8197-30246BE92F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9F6636-7863-5A4E-BF92-267789F88F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1C4299-B76D-B443-B8FF-3D238EA2B4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D2AB6D61-63E6-4E4B-B3ED-81BDA9F3999D}"/>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363677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16690-AD5B-2841-8FA7-42F6F5DAA8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714AA6-4A28-0A44-B360-2A7F5D828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3F255D-492E-4848-B888-AB01ACED04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F79A8-4A08-1742-8E95-0AFFF586E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1BD442-6484-9548-ACE2-45F99CE5B8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CD85C4A-15A4-4643-94FA-0859AF701DA2}"/>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46631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B7F73-B6DD-154D-8950-FEBB28BD0CAC}"/>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B281497C-0679-1440-9370-B10CAB135B73}"/>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1449388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445598-A171-C34A-B320-52BFA2F1DC56}"/>
              </a:ext>
            </a:extLst>
          </p:cNvPr>
          <p:cNvSpPr>
            <a:spLocks noGrp="1"/>
          </p:cNvSpPr>
          <p:nvPr>
            <p:ph type="sldNum" sz="quarter" idx="12"/>
          </p:nvPr>
        </p:nvSpPr>
        <p:spPr/>
        <p:txBody>
          <a:bodyPr/>
          <a:lstStyle/>
          <a:p>
            <a:fld id="{39359E56-393B-0F4A-8325-686F5E4C81FA}" type="slidenum">
              <a:rPr lang="en-US" smtClean="0"/>
              <a:t>‹#›</a:t>
            </a:fld>
            <a:endParaRPr lang="en-US"/>
          </a:p>
        </p:txBody>
      </p:sp>
    </p:spTree>
    <p:extLst>
      <p:ext uri="{BB962C8B-B14F-4D97-AF65-F5344CB8AC3E}">
        <p14:creationId xmlns:p14="http://schemas.microsoft.com/office/powerpoint/2010/main" val="289017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254B049-E2CB-6447-B691-26DD5C8A35B8}"/>
              </a:ext>
            </a:extLst>
          </p:cNvPr>
          <p:cNvSpPr>
            <a:spLocks noGrp="1"/>
          </p:cNvSpPr>
          <p:nvPr>
            <p:ph type="sldNum" sz="quarter" idx="10"/>
          </p:nvPr>
        </p:nvSpPr>
        <p:spPr/>
        <p:txBody>
          <a:bodyPr/>
          <a:lstStyle/>
          <a:p>
            <a:fld id="{39359E56-393B-0F4A-8325-686F5E4C81FA}" type="slidenum">
              <a:rPr lang="en-US" smtClean="0"/>
              <a:t>‹#›</a:t>
            </a:fld>
            <a:endParaRPr lang="en-US"/>
          </a:p>
        </p:txBody>
      </p:sp>
      <p:sp>
        <p:nvSpPr>
          <p:cNvPr id="4" name="Rectangle 3" descr="Hierarchy Level 2 Item 3">
            <a:extLst>
              <a:ext uri="{FF2B5EF4-FFF2-40B4-BE49-F238E27FC236}">
                <a16:creationId xmlns:a16="http://schemas.microsoft.com/office/drawing/2014/main" id="{0E19D298-83A6-C840-8A73-0F2101FEACAC}"/>
              </a:ext>
            </a:extLst>
          </p:cNvPr>
          <p:cNvSpPr/>
          <p:nvPr userDrawn="1"/>
        </p:nvSpPr>
        <p:spPr>
          <a:xfrm>
            <a:off x="9172107" y="1011411"/>
            <a:ext cx="2072539"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a:solidFill>
                  <a:schemeClr val="bg1"/>
                </a:solidFill>
                <a:cs typeface="Arial" panose="020B0604020202020204" pitchFamily="34" charset="0"/>
              </a:rPr>
              <a:t>Strategy, Portfolio Planning, BPI/R</a:t>
            </a:r>
          </a:p>
        </p:txBody>
      </p:sp>
      <p:cxnSp>
        <p:nvCxnSpPr>
          <p:cNvPr id="5" name="Straight Connector 4">
            <a:extLst>
              <a:ext uri="{FF2B5EF4-FFF2-40B4-BE49-F238E27FC236}">
                <a16:creationId xmlns:a16="http://schemas.microsoft.com/office/drawing/2014/main" id="{F5E6E5A8-A820-7C44-8773-45F8CF64880B}"/>
              </a:ext>
            </a:extLst>
          </p:cNvPr>
          <p:cNvCxnSpPr>
            <a:cxnSpLocks/>
          </p:cNvCxnSpPr>
          <p:nvPr userDrawn="1"/>
        </p:nvCxnSpPr>
        <p:spPr>
          <a:xfrm flipV="1">
            <a:off x="6729233" y="953703"/>
            <a:ext cx="0" cy="15840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CC0D9FE-C976-B24A-B777-234299AD3E28}"/>
              </a:ext>
            </a:extLst>
          </p:cNvPr>
          <p:cNvCxnSpPr>
            <a:cxnSpLocks/>
          </p:cNvCxnSpPr>
          <p:nvPr userDrawn="1"/>
        </p:nvCxnSpPr>
        <p:spPr>
          <a:xfrm flipV="1">
            <a:off x="5315404" y="953703"/>
            <a:ext cx="0" cy="15840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4EA20C9-5721-2A4B-9299-9FE435F84A5A}"/>
              </a:ext>
            </a:extLst>
          </p:cNvPr>
          <p:cNvCxnSpPr>
            <a:cxnSpLocks/>
          </p:cNvCxnSpPr>
          <p:nvPr userDrawn="1"/>
        </p:nvCxnSpPr>
        <p:spPr>
          <a:xfrm flipV="1">
            <a:off x="10080689" y="945958"/>
            <a:ext cx="0" cy="15840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E187FDE-598E-584B-8257-BCD6F0C40424}"/>
              </a:ext>
            </a:extLst>
          </p:cNvPr>
          <p:cNvCxnSpPr>
            <a:cxnSpLocks/>
          </p:cNvCxnSpPr>
          <p:nvPr userDrawn="1"/>
        </p:nvCxnSpPr>
        <p:spPr>
          <a:xfrm flipH="1" flipV="1">
            <a:off x="11542672" y="1385692"/>
            <a:ext cx="4012" cy="280321"/>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4CC0CF3-2513-4245-AEE7-BF750FAACBB1}"/>
              </a:ext>
            </a:extLst>
          </p:cNvPr>
          <p:cNvCxnSpPr>
            <a:cxnSpLocks/>
          </p:cNvCxnSpPr>
          <p:nvPr userDrawn="1"/>
        </p:nvCxnSpPr>
        <p:spPr>
          <a:xfrm flipV="1">
            <a:off x="5881338"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352F80A-DAD4-054C-A2C0-0250E1A10C34}"/>
              </a:ext>
            </a:extLst>
          </p:cNvPr>
          <p:cNvCxnSpPr>
            <a:cxnSpLocks/>
          </p:cNvCxnSpPr>
          <p:nvPr userDrawn="1"/>
        </p:nvCxnSpPr>
        <p:spPr>
          <a:xfrm flipV="1">
            <a:off x="8713008" y="1385692"/>
            <a:ext cx="0" cy="205666"/>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374C08E-4BF9-2749-95C6-A6804CA8AB24}"/>
              </a:ext>
            </a:extLst>
          </p:cNvPr>
          <p:cNvCxnSpPr>
            <a:cxnSpLocks/>
          </p:cNvCxnSpPr>
          <p:nvPr userDrawn="1"/>
        </p:nvCxnSpPr>
        <p:spPr>
          <a:xfrm flipV="1">
            <a:off x="10128843"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3752ABF-6508-354D-90DE-8466F137E2B8}"/>
              </a:ext>
            </a:extLst>
          </p:cNvPr>
          <p:cNvCxnSpPr>
            <a:cxnSpLocks/>
          </p:cNvCxnSpPr>
          <p:nvPr userDrawn="1"/>
        </p:nvCxnSpPr>
        <p:spPr>
          <a:xfrm flipV="1">
            <a:off x="4272999"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82E6434-8ACB-324B-8B55-A29950874211}"/>
              </a:ext>
            </a:extLst>
          </p:cNvPr>
          <p:cNvCxnSpPr>
            <a:cxnSpLocks/>
          </p:cNvCxnSpPr>
          <p:nvPr userDrawn="1"/>
        </p:nvCxnSpPr>
        <p:spPr>
          <a:xfrm flipV="1">
            <a:off x="7297173" y="1385692"/>
            <a:ext cx="0" cy="292537"/>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8CE206A-10B3-394E-B4F6-587C21EA6A93}"/>
              </a:ext>
            </a:extLst>
          </p:cNvPr>
          <p:cNvCxnSpPr>
            <a:cxnSpLocks/>
          </p:cNvCxnSpPr>
          <p:nvPr userDrawn="1"/>
        </p:nvCxnSpPr>
        <p:spPr>
          <a:xfrm>
            <a:off x="4272999" y="1378683"/>
            <a:ext cx="7277694" cy="0"/>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CE8B9A-7990-1549-A62F-5539346A6127}"/>
              </a:ext>
            </a:extLst>
          </p:cNvPr>
          <p:cNvCxnSpPr>
            <a:cxnSpLocks/>
          </p:cNvCxnSpPr>
          <p:nvPr userDrawn="1"/>
        </p:nvCxnSpPr>
        <p:spPr>
          <a:xfrm flipH="1" flipV="1">
            <a:off x="11456176" y="1299196"/>
            <a:ext cx="4012" cy="280321"/>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B7849A1-E3E6-1440-AE07-E4A48187FD77}"/>
              </a:ext>
            </a:extLst>
          </p:cNvPr>
          <p:cNvCxnSpPr>
            <a:cxnSpLocks/>
          </p:cNvCxnSpPr>
          <p:nvPr userDrawn="1"/>
        </p:nvCxnSpPr>
        <p:spPr>
          <a:xfrm flipV="1">
            <a:off x="5794842"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457647C-B82E-5741-9D4B-A527EC72F8AF}"/>
              </a:ext>
            </a:extLst>
          </p:cNvPr>
          <p:cNvCxnSpPr>
            <a:cxnSpLocks/>
          </p:cNvCxnSpPr>
          <p:nvPr userDrawn="1"/>
        </p:nvCxnSpPr>
        <p:spPr>
          <a:xfrm flipV="1">
            <a:off x="8626512" y="1299196"/>
            <a:ext cx="0" cy="205666"/>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53B15DA-E232-6148-B20F-88B137300785}"/>
              </a:ext>
            </a:extLst>
          </p:cNvPr>
          <p:cNvCxnSpPr>
            <a:cxnSpLocks/>
          </p:cNvCxnSpPr>
          <p:nvPr userDrawn="1"/>
        </p:nvCxnSpPr>
        <p:spPr>
          <a:xfrm flipV="1">
            <a:off x="10042347"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43927DD-2CD1-684A-884A-AA0E669F1316}"/>
              </a:ext>
            </a:extLst>
          </p:cNvPr>
          <p:cNvCxnSpPr>
            <a:cxnSpLocks/>
          </p:cNvCxnSpPr>
          <p:nvPr userDrawn="1"/>
        </p:nvCxnSpPr>
        <p:spPr>
          <a:xfrm flipV="1">
            <a:off x="4379007"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9521D87-4283-A340-B673-01E2A0C338C4}"/>
              </a:ext>
            </a:extLst>
          </p:cNvPr>
          <p:cNvCxnSpPr>
            <a:cxnSpLocks/>
          </p:cNvCxnSpPr>
          <p:nvPr userDrawn="1"/>
        </p:nvCxnSpPr>
        <p:spPr>
          <a:xfrm flipV="1">
            <a:off x="7210677" y="1299196"/>
            <a:ext cx="0" cy="292537"/>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1" name="Rectangle 20" descr="Hierarchy Level 2 Item 2">
            <a:extLst>
              <a:ext uri="{FF2B5EF4-FFF2-40B4-BE49-F238E27FC236}">
                <a16:creationId xmlns:a16="http://schemas.microsoft.com/office/drawing/2014/main" id="{CA4F4474-FD62-B74C-A835-CBA8162EC82E}"/>
              </a:ext>
            </a:extLst>
          </p:cNvPr>
          <p:cNvSpPr/>
          <p:nvPr userDrawn="1"/>
        </p:nvSpPr>
        <p:spPr>
          <a:xfrm>
            <a:off x="10772382"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a:solidFill>
                  <a:schemeClr val="bg1"/>
                </a:solidFill>
                <a:cs typeface="Arial" panose="020B0604020202020204" pitchFamily="34" charset="0"/>
              </a:rPr>
              <a:t>Center for </a:t>
            </a:r>
          </a:p>
          <a:p>
            <a:pPr algn="ctr" defTabSz="243775">
              <a:lnSpc>
                <a:spcPct val="90000"/>
              </a:lnSpc>
            </a:pPr>
            <a:r>
              <a:rPr lang="en-US" sz="1000">
                <a:solidFill>
                  <a:schemeClr val="bg1"/>
                </a:solidFill>
                <a:cs typeface="Arial" panose="020B0604020202020204" pitchFamily="34" charset="0"/>
              </a:rPr>
              <a:t>Data</a:t>
            </a:r>
          </a:p>
          <a:p>
            <a:pPr algn="ctr" defTabSz="243775">
              <a:lnSpc>
                <a:spcPct val="90000"/>
              </a:lnSpc>
            </a:pPr>
            <a:r>
              <a:rPr lang="en-US" sz="1000">
                <a:solidFill>
                  <a:schemeClr val="bg1"/>
                </a:solidFill>
                <a:cs typeface="Arial" panose="020B0604020202020204" pitchFamily="34" charset="0"/>
              </a:rPr>
              <a:t>(Jackie Snow)</a:t>
            </a:r>
          </a:p>
        </p:txBody>
      </p:sp>
      <p:sp>
        <p:nvSpPr>
          <p:cNvPr id="22" name="Rectangle 21" descr="Hierarchy Level 2 Item 2">
            <a:extLst>
              <a:ext uri="{FF2B5EF4-FFF2-40B4-BE49-F238E27FC236}">
                <a16:creationId xmlns:a16="http://schemas.microsoft.com/office/drawing/2014/main" id="{5B7E4E2D-55F9-EA47-AC13-9A3AFFACDAAD}"/>
              </a:ext>
            </a:extLst>
          </p:cNvPr>
          <p:cNvSpPr/>
          <p:nvPr userDrawn="1"/>
        </p:nvSpPr>
        <p:spPr>
          <a:xfrm>
            <a:off x="5109042"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a:solidFill>
                  <a:schemeClr val="bg1"/>
                </a:solidFill>
                <a:cs typeface="Arial" panose="020B0604020202020204" pitchFamily="34" charset="0"/>
              </a:rPr>
              <a:t>Enterprise Security &amp; Network Operations</a:t>
            </a:r>
          </a:p>
          <a:p>
            <a:pPr algn="ctr" defTabSz="243775">
              <a:lnSpc>
                <a:spcPct val="90000"/>
              </a:lnSpc>
            </a:pPr>
            <a:r>
              <a:rPr lang="en-US" sz="900">
                <a:solidFill>
                  <a:schemeClr val="bg1"/>
                </a:solidFill>
                <a:cs typeface="Arial" panose="020B0604020202020204" pitchFamily="34" charset="0"/>
              </a:rPr>
              <a:t>(Andrew Stockman, CISO)</a:t>
            </a:r>
          </a:p>
        </p:txBody>
      </p:sp>
      <p:sp>
        <p:nvSpPr>
          <p:cNvPr id="23" name="Rectangle 22" descr="Hierarchy Level 2 Item 3">
            <a:extLst>
              <a:ext uri="{FF2B5EF4-FFF2-40B4-BE49-F238E27FC236}">
                <a16:creationId xmlns:a16="http://schemas.microsoft.com/office/drawing/2014/main" id="{B4864286-4125-B34F-8985-388729E8641C}"/>
              </a:ext>
            </a:extLst>
          </p:cNvPr>
          <p:cNvSpPr/>
          <p:nvPr userDrawn="1"/>
        </p:nvSpPr>
        <p:spPr>
          <a:xfrm>
            <a:off x="3693207"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a:solidFill>
                  <a:schemeClr val="bg1"/>
                </a:solidFill>
                <a:cs typeface="Arial" panose="020B0604020202020204" pitchFamily="34" charset="0"/>
              </a:rPr>
              <a:t>Portfolio &amp;</a:t>
            </a:r>
          </a:p>
          <a:p>
            <a:pPr algn="ctr" defTabSz="243775">
              <a:lnSpc>
                <a:spcPct val="90000"/>
              </a:lnSpc>
            </a:pPr>
            <a:r>
              <a:rPr lang="en-US" sz="1000">
                <a:solidFill>
                  <a:schemeClr val="bg1"/>
                </a:solidFill>
                <a:cs typeface="Arial" panose="020B0604020202020204" pitchFamily="34" charset="0"/>
              </a:rPr>
              <a:t> Project Management</a:t>
            </a:r>
            <a:br>
              <a:rPr lang="en-US" sz="1000">
                <a:solidFill>
                  <a:schemeClr val="bg1"/>
                </a:solidFill>
                <a:cs typeface="Arial" panose="020B0604020202020204" pitchFamily="34" charset="0"/>
              </a:rPr>
            </a:br>
            <a:r>
              <a:rPr lang="en-US" sz="900">
                <a:solidFill>
                  <a:schemeClr val="bg1"/>
                </a:solidFill>
                <a:cs typeface="Arial" panose="020B0604020202020204" pitchFamily="34" charset="0"/>
              </a:rPr>
              <a:t>(Steve Balmos)</a:t>
            </a:r>
          </a:p>
        </p:txBody>
      </p:sp>
      <p:sp>
        <p:nvSpPr>
          <p:cNvPr id="24" name="Rectangle 23" descr="Hierarchy Level 2 Item 2">
            <a:extLst>
              <a:ext uri="{FF2B5EF4-FFF2-40B4-BE49-F238E27FC236}">
                <a16:creationId xmlns:a16="http://schemas.microsoft.com/office/drawing/2014/main" id="{50D714A0-3672-A348-B231-545467705231}"/>
              </a:ext>
            </a:extLst>
          </p:cNvPr>
          <p:cNvSpPr/>
          <p:nvPr userDrawn="1"/>
        </p:nvSpPr>
        <p:spPr>
          <a:xfrm>
            <a:off x="6524877"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a:solidFill>
                  <a:schemeClr val="bg1"/>
                </a:solidFill>
                <a:cs typeface="Arial" panose="020B0604020202020204" pitchFamily="34" charset="0"/>
              </a:rPr>
              <a:t>Enterprise IT Operations &amp; Business Systems</a:t>
            </a:r>
          </a:p>
          <a:p>
            <a:pPr algn="ctr" defTabSz="243775">
              <a:lnSpc>
                <a:spcPct val="90000"/>
              </a:lnSpc>
            </a:pPr>
            <a:r>
              <a:rPr lang="en-US" sz="900">
                <a:solidFill>
                  <a:schemeClr val="bg1"/>
                </a:solidFill>
                <a:cs typeface="Arial" panose="020B0604020202020204" pitchFamily="34" charset="0"/>
              </a:rPr>
              <a:t>(Bill Hall)</a:t>
            </a:r>
          </a:p>
        </p:txBody>
      </p:sp>
      <p:sp>
        <p:nvSpPr>
          <p:cNvPr id="25" name="Rectangle 24" descr="Hierarchy Level 2 Item 2">
            <a:extLst>
              <a:ext uri="{FF2B5EF4-FFF2-40B4-BE49-F238E27FC236}">
                <a16:creationId xmlns:a16="http://schemas.microsoft.com/office/drawing/2014/main" id="{53CC7ABD-16B0-8A40-A4A5-93C2E0C50FD5}"/>
              </a:ext>
            </a:extLst>
          </p:cNvPr>
          <p:cNvSpPr/>
          <p:nvPr userDrawn="1"/>
        </p:nvSpPr>
        <p:spPr>
          <a:xfrm>
            <a:off x="7940712"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a:solidFill>
                  <a:schemeClr val="bg1"/>
                </a:solidFill>
                <a:cs typeface="Arial" panose="020B0604020202020204" pitchFamily="34" charset="0"/>
              </a:rPr>
              <a:t>Academic </a:t>
            </a:r>
          </a:p>
          <a:p>
            <a:pPr algn="ctr" defTabSz="243775">
              <a:lnSpc>
                <a:spcPct val="90000"/>
              </a:lnSpc>
            </a:pPr>
            <a:r>
              <a:rPr lang="en-US" sz="1000">
                <a:solidFill>
                  <a:schemeClr val="bg1"/>
                </a:solidFill>
                <a:cs typeface="Arial" panose="020B0604020202020204" pitchFamily="34" charset="0"/>
              </a:rPr>
              <a:t>Technology</a:t>
            </a:r>
          </a:p>
          <a:p>
            <a:pPr algn="ctr" defTabSz="243775">
              <a:lnSpc>
                <a:spcPct val="90000"/>
              </a:lnSpc>
            </a:pPr>
            <a:r>
              <a:rPr lang="en-US" sz="900">
                <a:solidFill>
                  <a:schemeClr val="bg1"/>
                </a:solidFill>
                <a:cs typeface="Arial" panose="020B0604020202020204" pitchFamily="34" charset="0"/>
              </a:rPr>
              <a:t>(Terri Winters)</a:t>
            </a:r>
          </a:p>
        </p:txBody>
      </p:sp>
      <p:sp>
        <p:nvSpPr>
          <p:cNvPr id="26" name="Rectangle 25" descr="Hierarchy Level 2 Item 2">
            <a:extLst>
              <a:ext uri="{FF2B5EF4-FFF2-40B4-BE49-F238E27FC236}">
                <a16:creationId xmlns:a16="http://schemas.microsoft.com/office/drawing/2014/main" id="{B246C538-23F1-AF49-AEC7-AF8792FD8285}"/>
              </a:ext>
            </a:extLst>
          </p:cNvPr>
          <p:cNvSpPr/>
          <p:nvPr userDrawn="1"/>
        </p:nvSpPr>
        <p:spPr>
          <a:xfrm>
            <a:off x="9356547" y="1488382"/>
            <a:ext cx="1371600" cy="4773168"/>
          </a:xfrm>
          <a:prstGeom prst="rect">
            <a:avLst/>
          </a:prstGeom>
          <a:solidFill>
            <a:srgbClr val="574F55"/>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9144" rIns="30375" bIns="0" numCol="1" spcCol="1270" anchor="t" anchorCtr="0">
            <a:noAutofit/>
          </a:bodyPr>
          <a:lstStyle/>
          <a:p>
            <a:pPr algn="ctr" defTabSz="243775">
              <a:lnSpc>
                <a:spcPct val="90000"/>
              </a:lnSpc>
            </a:pPr>
            <a:r>
              <a:rPr lang="en-US" sz="1000">
                <a:solidFill>
                  <a:schemeClr val="bg1"/>
                </a:solidFill>
                <a:cs typeface="Arial" panose="020B0604020202020204" pitchFamily="34" charset="0"/>
              </a:rPr>
              <a:t>Research </a:t>
            </a:r>
          </a:p>
          <a:p>
            <a:pPr algn="ctr" defTabSz="243775">
              <a:lnSpc>
                <a:spcPct val="90000"/>
              </a:lnSpc>
            </a:pPr>
            <a:r>
              <a:rPr lang="en-US" sz="1000">
                <a:solidFill>
                  <a:schemeClr val="bg1"/>
                </a:solidFill>
                <a:cs typeface="Arial" panose="020B0604020202020204" pitchFamily="34" charset="0"/>
              </a:rPr>
              <a:t>Computing Center</a:t>
            </a:r>
          </a:p>
          <a:p>
            <a:pPr algn="ctr" defTabSz="243775">
              <a:lnSpc>
                <a:spcPct val="90000"/>
              </a:lnSpc>
            </a:pPr>
            <a:r>
              <a:rPr lang="en-US" sz="900">
                <a:solidFill>
                  <a:schemeClr val="bg1"/>
                </a:solidFill>
                <a:cs typeface="Arial" panose="020B0604020202020204" pitchFamily="34" charset="0"/>
              </a:rPr>
              <a:t>(Patrick Messer)</a:t>
            </a:r>
          </a:p>
        </p:txBody>
      </p:sp>
      <p:cxnSp>
        <p:nvCxnSpPr>
          <p:cNvPr id="27" name="Straight Connector 26">
            <a:extLst>
              <a:ext uri="{FF2B5EF4-FFF2-40B4-BE49-F238E27FC236}">
                <a16:creationId xmlns:a16="http://schemas.microsoft.com/office/drawing/2014/main" id="{D6DE91B5-79CF-3F47-9389-5239E72C7D03}"/>
              </a:ext>
            </a:extLst>
          </p:cNvPr>
          <p:cNvCxnSpPr>
            <a:cxnSpLocks/>
          </p:cNvCxnSpPr>
          <p:nvPr userDrawn="1"/>
        </p:nvCxnSpPr>
        <p:spPr>
          <a:xfrm flipV="1">
            <a:off x="1352406" y="1795345"/>
            <a:ext cx="1002" cy="4340473"/>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66C1CCD-DB5C-DA41-866E-8E746EE30EDF}"/>
              </a:ext>
            </a:extLst>
          </p:cNvPr>
          <p:cNvCxnSpPr>
            <a:cxnSpLocks/>
          </p:cNvCxnSpPr>
          <p:nvPr userDrawn="1"/>
        </p:nvCxnSpPr>
        <p:spPr>
          <a:xfrm>
            <a:off x="4379007" y="1311058"/>
            <a:ext cx="7077169"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819E368-E3CF-AF44-B00C-EF6D5A87ACC8}"/>
              </a:ext>
            </a:extLst>
          </p:cNvPr>
          <p:cNvCxnSpPr>
            <a:cxnSpLocks/>
          </p:cNvCxnSpPr>
          <p:nvPr userDrawn="1"/>
        </p:nvCxnSpPr>
        <p:spPr>
          <a:xfrm flipH="1">
            <a:off x="1356433" y="209468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F38E1B-A35B-344D-996D-F0F3AB784ACE}"/>
              </a:ext>
            </a:extLst>
          </p:cNvPr>
          <p:cNvCxnSpPr>
            <a:cxnSpLocks/>
          </p:cNvCxnSpPr>
          <p:nvPr userDrawn="1"/>
        </p:nvCxnSpPr>
        <p:spPr>
          <a:xfrm flipH="1">
            <a:off x="1356433" y="2438504"/>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4E55B84-F856-CA42-A79A-6A75848745D7}"/>
              </a:ext>
            </a:extLst>
          </p:cNvPr>
          <p:cNvCxnSpPr>
            <a:cxnSpLocks/>
          </p:cNvCxnSpPr>
          <p:nvPr userDrawn="1"/>
        </p:nvCxnSpPr>
        <p:spPr>
          <a:xfrm flipH="1">
            <a:off x="1356433" y="279224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D0C8D5F-4E3A-A445-AFDD-636CB219F7D3}"/>
              </a:ext>
            </a:extLst>
          </p:cNvPr>
          <p:cNvCxnSpPr>
            <a:cxnSpLocks/>
          </p:cNvCxnSpPr>
          <p:nvPr userDrawn="1"/>
        </p:nvCxnSpPr>
        <p:spPr>
          <a:xfrm flipH="1">
            <a:off x="1356433" y="3114230"/>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9909E0C-D7D9-A844-B4AB-ED9677342587}"/>
              </a:ext>
            </a:extLst>
          </p:cNvPr>
          <p:cNvCxnSpPr>
            <a:cxnSpLocks/>
          </p:cNvCxnSpPr>
          <p:nvPr userDrawn="1"/>
        </p:nvCxnSpPr>
        <p:spPr>
          <a:xfrm flipH="1">
            <a:off x="1356433" y="3437685"/>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9B9064C-4D0B-6641-8FA0-EC087246F614}"/>
              </a:ext>
            </a:extLst>
          </p:cNvPr>
          <p:cNvCxnSpPr>
            <a:cxnSpLocks/>
          </p:cNvCxnSpPr>
          <p:nvPr userDrawn="1"/>
        </p:nvCxnSpPr>
        <p:spPr>
          <a:xfrm flipH="1">
            <a:off x="1356433" y="3767204"/>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8FE1744-0F6E-834E-B4AF-FFD0348669ED}"/>
              </a:ext>
            </a:extLst>
          </p:cNvPr>
          <p:cNvCxnSpPr>
            <a:cxnSpLocks/>
          </p:cNvCxnSpPr>
          <p:nvPr userDrawn="1"/>
        </p:nvCxnSpPr>
        <p:spPr>
          <a:xfrm flipH="1">
            <a:off x="1356433" y="4110787"/>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BE08AE8-4A47-8044-BEB7-81DC22654185}"/>
              </a:ext>
            </a:extLst>
          </p:cNvPr>
          <p:cNvCxnSpPr>
            <a:cxnSpLocks/>
          </p:cNvCxnSpPr>
          <p:nvPr userDrawn="1"/>
        </p:nvCxnSpPr>
        <p:spPr>
          <a:xfrm flipH="1">
            <a:off x="1356433" y="442933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87CA727-6408-7748-8548-9FB36C75233F}"/>
              </a:ext>
            </a:extLst>
          </p:cNvPr>
          <p:cNvCxnSpPr>
            <a:cxnSpLocks/>
          </p:cNvCxnSpPr>
          <p:nvPr userDrawn="1"/>
        </p:nvCxnSpPr>
        <p:spPr>
          <a:xfrm flipH="1">
            <a:off x="1356433" y="4772919"/>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49404D5-887B-C44A-8651-79F23E3FEEFD}"/>
              </a:ext>
            </a:extLst>
          </p:cNvPr>
          <p:cNvCxnSpPr>
            <a:cxnSpLocks/>
          </p:cNvCxnSpPr>
          <p:nvPr userDrawn="1"/>
        </p:nvCxnSpPr>
        <p:spPr>
          <a:xfrm flipH="1">
            <a:off x="1356433" y="5093922"/>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4009338-F684-D74D-AD2D-F91033456985}"/>
              </a:ext>
            </a:extLst>
          </p:cNvPr>
          <p:cNvCxnSpPr>
            <a:cxnSpLocks/>
          </p:cNvCxnSpPr>
          <p:nvPr userDrawn="1"/>
        </p:nvCxnSpPr>
        <p:spPr>
          <a:xfrm flipH="1">
            <a:off x="1356433" y="5456479"/>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87D973E-902F-C148-B66A-D8A2D70862B2}"/>
              </a:ext>
            </a:extLst>
          </p:cNvPr>
          <p:cNvCxnSpPr>
            <a:cxnSpLocks/>
          </p:cNvCxnSpPr>
          <p:nvPr userDrawn="1"/>
        </p:nvCxnSpPr>
        <p:spPr>
          <a:xfrm flipH="1">
            <a:off x="1356433" y="5778271"/>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7" name="Rectangle 56" descr="Hierarchy Level 2 Item 1">
            <a:extLst>
              <a:ext uri="{FF2B5EF4-FFF2-40B4-BE49-F238E27FC236}">
                <a16:creationId xmlns:a16="http://schemas.microsoft.com/office/drawing/2014/main" id="{506C0E01-7B82-7D4E-9A25-FDF61152F9BB}"/>
              </a:ext>
            </a:extLst>
          </p:cNvPr>
          <p:cNvSpPr/>
          <p:nvPr userDrawn="1"/>
        </p:nvSpPr>
        <p:spPr>
          <a:xfrm>
            <a:off x="1519835" y="1953638"/>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cxnSp>
        <p:nvCxnSpPr>
          <p:cNvPr id="43" name="Straight Connector 42">
            <a:extLst>
              <a:ext uri="{FF2B5EF4-FFF2-40B4-BE49-F238E27FC236}">
                <a16:creationId xmlns:a16="http://schemas.microsoft.com/office/drawing/2014/main" id="{0BAD2D2F-90E5-384D-9994-9B67FD851B49}"/>
              </a:ext>
            </a:extLst>
          </p:cNvPr>
          <p:cNvCxnSpPr>
            <a:cxnSpLocks/>
          </p:cNvCxnSpPr>
          <p:nvPr userDrawn="1"/>
        </p:nvCxnSpPr>
        <p:spPr>
          <a:xfrm flipH="1">
            <a:off x="1356433" y="6148508"/>
            <a:ext cx="12156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355EC48-CCB3-3547-B606-7D1EE4E09797}"/>
              </a:ext>
            </a:extLst>
          </p:cNvPr>
          <p:cNvSpPr txBox="1"/>
          <p:nvPr userDrawn="1"/>
        </p:nvSpPr>
        <p:spPr>
          <a:xfrm>
            <a:off x="96037" y="3199931"/>
            <a:ext cx="1182768" cy="877163"/>
          </a:xfrm>
          <a:prstGeom prst="rect">
            <a:avLst/>
          </a:prstGeom>
          <a:noFill/>
        </p:spPr>
        <p:txBody>
          <a:bodyPr wrap="square" rtlCol="0">
            <a:spAutoFit/>
          </a:bodyPr>
          <a:lstStyle/>
          <a:p>
            <a:r>
              <a:rPr lang="en-US" sz="1700" b="1">
                <a:solidFill>
                  <a:srgbClr val="555555"/>
                </a:solidFill>
              </a:rPr>
              <a:t>Service Delivery &amp; Operations</a:t>
            </a:r>
          </a:p>
        </p:txBody>
      </p:sp>
      <p:sp>
        <p:nvSpPr>
          <p:cNvPr id="63" name="Rectangle 62" descr="Hierarchy Level 2 Item 3">
            <a:extLst>
              <a:ext uri="{FF2B5EF4-FFF2-40B4-BE49-F238E27FC236}">
                <a16:creationId xmlns:a16="http://schemas.microsoft.com/office/drawing/2014/main" id="{7281BDBA-CED4-BD47-A29A-FCD44667D1F1}"/>
              </a:ext>
            </a:extLst>
          </p:cNvPr>
          <p:cNvSpPr/>
          <p:nvPr userDrawn="1"/>
        </p:nvSpPr>
        <p:spPr>
          <a:xfrm>
            <a:off x="7231791" y="677066"/>
            <a:ext cx="1371600"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a:solidFill>
                  <a:schemeClr val="bg1"/>
                </a:solidFill>
                <a:cs typeface="Arial" panose="020B0604020202020204" pitchFamily="34" charset="0"/>
              </a:rPr>
              <a:t>USNH/UNH CIO</a:t>
            </a:r>
          </a:p>
        </p:txBody>
      </p:sp>
      <p:sp>
        <p:nvSpPr>
          <p:cNvPr id="64" name="Rectangle 63" descr="Hierarchy Level 2 Item 3">
            <a:extLst>
              <a:ext uri="{FF2B5EF4-FFF2-40B4-BE49-F238E27FC236}">
                <a16:creationId xmlns:a16="http://schemas.microsoft.com/office/drawing/2014/main" id="{0772DD68-071D-B64C-8789-D578C2D07BAC}"/>
              </a:ext>
            </a:extLst>
          </p:cNvPr>
          <p:cNvSpPr/>
          <p:nvPr userDrawn="1"/>
        </p:nvSpPr>
        <p:spPr>
          <a:xfrm>
            <a:off x="6043433" y="1011411"/>
            <a:ext cx="1371600"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a:solidFill>
                  <a:schemeClr val="bg1"/>
                </a:solidFill>
                <a:cs typeface="Arial" panose="020B0604020202020204" pitchFamily="34" charset="0"/>
              </a:rPr>
              <a:t>BSC</a:t>
            </a:r>
          </a:p>
        </p:txBody>
      </p:sp>
      <p:sp>
        <p:nvSpPr>
          <p:cNvPr id="65" name="Rectangle 64" descr="Hierarchy Level 2 Item 3">
            <a:extLst>
              <a:ext uri="{FF2B5EF4-FFF2-40B4-BE49-F238E27FC236}">
                <a16:creationId xmlns:a16="http://schemas.microsoft.com/office/drawing/2014/main" id="{171AB7D1-A6A0-134C-AA75-4916D2E410B8}"/>
              </a:ext>
            </a:extLst>
          </p:cNvPr>
          <p:cNvSpPr/>
          <p:nvPr userDrawn="1"/>
        </p:nvSpPr>
        <p:spPr>
          <a:xfrm>
            <a:off x="4629604" y="1011411"/>
            <a:ext cx="1371600" cy="202276"/>
          </a:xfrm>
          <a:prstGeom prst="rect">
            <a:avLst/>
          </a:prstGeom>
          <a:solidFill>
            <a:srgbClr val="3A3037"/>
          </a:solidFill>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30375" tIns="0" rIns="30375" bIns="0" numCol="1" spcCol="1270" anchor="ctr" anchorCtr="0">
            <a:noAutofit/>
          </a:bodyPr>
          <a:lstStyle/>
          <a:p>
            <a:pPr algn="ctr" defTabSz="243775">
              <a:lnSpc>
                <a:spcPct val="90000"/>
              </a:lnSpc>
            </a:pPr>
            <a:r>
              <a:rPr lang="en-US" sz="1000">
                <a:solidFill>
                  <a:schemeClr val="bg1"/>
                </a:solidFill>
                <a:cs typeface="Arial" panose="020B0604020202020204" pitchFamily="34" charset="0"/>
              </a:rPr>
              <a:t>Executive Assistant</a:t>
            </a:r>
          </a:p>
        </p:txBody>
      </p:sp>
      <p:cxnSp>
        <p:nvCxnSpPr>
          <p:cNvPr id="66" name="Straight Connector 65">
            <a:extLst>
              <a:ext uri="{FF2B5EF4-FFF2-40B4-BE49-F238E27FC236}">
                <a16:creationId xmlns:a16="http://schemas.microsoft.com/office/drawing/2014/main" id="{8FBC695D-0F5C-DE4C-A9FE-FE18C2CC5E37}"/>
              </a:ext>
            </a:extLst>
          </p:cNvPr>
          <p:cNvCxnSpPr>
            <a:cxnSpLocks/>
            <a:endCxn id="4" idx="1"/>
          </p:cNvCxnSpPr>
          <p:nvPr userDrawn="1"/>
        </p:nvCxnSpPr>
        <p:spPr>
          <a:xfrm>
            <a:off x="8422102" y="1112549"/>
            <a:ext cx="750005"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84746B-4BFF-6446-9A60-5150176A39A7}"/>
              </a:ext>
            </a:extLst>
          </p:cNvPr>
          <p:cNvCxnSpPr>
            <a:cxnSpLocks/>
          </p:cNvCxnSpPr>
          <p:nvPr userDrawn="1"/>
        </p:nvCxnSpPr>
        <p:spPr>
          <a:xfrm flipV="1">
            <a:off x="8404602" y="1112109"/>
            <a:ext cx="0" cy="149736"/>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7B48E59-D2E9-F94F-BF32-794B63BB12B1}"/>
              </a:ext>
            </a:extLst>
          </p:cNvPr>
          <p:cNvCxnSpPr>
            <a:cxnSpLocks/>
            <a:endCxn id="63" idx="2"/>
          </p:cNvCxnSpPr>
          <p:nvPr userDrawn="1"/>
        </p:nvCxnSpPr>
        <p:spPr>
          <a:xfrm flipH="1" flipV="1">
            <a:off x="7917591" y="879342"/>
            <a:ext cx="6370" cy="518154"/>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E471531-3A71-BE42-BEA7-43037829C539}"/>
              </a:ext>
            </a:extLst>
          </p:cNvPr>
          <p:cNvCxnSpPr>
            <a:cxnSpLocks/>
          </p:cNvCxnSpPr>
          <p:nvPr userDrawn="1"/>
        </p:nvCxnSpPr>
        <p:spPr>
          <a:xfrm flipV="1">
            <a:off x="5315404" y="953703"/>
            <a:ext cx="4765285" cy="3623"/>
          </a:xfrm>
          <a:prstGeom prst="line">
            <a:avLst/>
          </a:prstGeom>
          <a:ln w="1524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2" name="Title 1">
            <a:extLst>
              <a:ext uri="{FF2B5EF4-FFF2-40B4-BE49-F238E27FC236}">
                <a16:creationId xmlns:a16="http://schemas.microsoft.com/office/drawing/2014/main" id="{2D08C3FA-90CB-BE49-AA6B-86EAFEF126B5}"/>
              </a:ext>
            </a:extLst>
          </p:cNvPr>
          <p:cNvSpPr>
            <a:spLocks noGrp="1"/>
          </p:cNvSpPr>
          <p:nvPr>
            <p:ph type="title"/>
          </p:nvPr>
        </p:nvSpPr>
        <p:spPr>
          <a:xfrm>
            <a:off x="299720" y="1"/>
            <a:ext cx="10515600" cy="568960"/>
          </a:xfrm>
        </p:spPr>
        <p:txBody>
          <a:bodyPr>
            <a:normAutofit/>
          </a:bodyPr>
          <a:lstStyle>
            <a:lvl1pPr>
              <a:defRPr sz="3600">
                <a:solidFill>
                  <a:schemeClr val="bg1"/>
                </a:solidFill>
              </a:defRPr>
            </a:lvl1pPr>
          </a:lstStyle>
          <a:p>
            <a:r>
              <a:rPr lang="en-US"/>
              <a:t>Click to edit Master title style</a:t>
            </a:r>
          </a:p>
        </p:txBody>
      </p:sp>
      <p:cxnSp>
        <p:nvCxnSpPr>
          <p:cNvPr id="101" name="Straight Connector 100" descr="Connector Line">
            <a:extLst>
              <a:ext uri="{FF2B5EF4-FFF2-40B4-BE49-F238E27FC236}">
                <a16:creationId xmlns:a16="http://schemas.microsoft.com/office/drawing/2014/main" id="{736F8FD3-063B-8E4F-8C77-1503E9C3F394}"/>
              </a:ext>
            </a:extLst>
          </p:cNvPr>
          <p:cNvCxnSpPr>
            <a:cxnSpLocks/>
          </p:cNvCxnSpPr>
          <p:nvPr userDrawn="1"/>
        </p:nvCxnSpPr>
        <p:spPr>
          <a:xfrm flipH="1">
            <a:off x="3145227" y="2290017"/>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2" name="Rectangle 101">
            <a:extLst>
              <a:ext uri="{FF2B5EF4-FFF2-40B4-BE49-F238E27FC236}">
                <a16:creationId xmlns:a16="http://schemas.microsoft.com/office/drawing/2014/main" id="{12B10EEC-75E6-2440-AF47-DA3D69FAF992}"/>
              </a:ext>
            </a:extLst>
          </p:cNvPr>
          <p:cNvSpPr/>
          <p:nvPr userDrawn="1"/>
        </p:nvSpPr>
        <p:spPr>
          <a:xfrm>
            <a:off x="162950" y="627337"/>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 name="Graphic 102" descr="Stop">
            <a:extLst>
              <a:ext uri="{FF2B5EF4-FFF2-40B4-BE49-F238E27FC236}">
                <a16:creationId xmlns:a16="http://schemas.microsoft.com/office/drawing/2014/main" id="{3F500000-F3B3-3C40-9378-EDD2DF5E460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276763" y="889959"/>
            <a:ext cx="137160" cy="137160"/>
          </a:xfrm>
          <a:prstGeom prst="rect">
            <a:avLst/>
          </a:prstGeom>
        </p:spPr>
      </p:pic>
      <p:pic>
        <p:nvPicPr>
          <p:cNvPr id="104" name="Graphic 103" descr="Stop">
            <a:extLst>
              <a:ext uri="{FF2B5EF4-FFF2-40B4-BE49-F238E27FC236}">
                <a16:creationId xmlns:a16="http://schemas.microsoft.com/office/drawing/2014/main" id="{7001BCF5-5705-AE49-8607-13F49E6BAFAD}"/>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276763" y="1075908"/>
            <a:ext cx="137160" cy="137160"/>
          </a:xfrm>
          <a:prstGeom prst="rect">
            <a:avLst/>
          </a:prstGeom>
        </p:spPr>
      </p:pic>
      <p:pic>
        <p:nvPicPr>
          <p:cNvPr id="105" name="Graphic 104" descr="Stop">
            <a:extLst>
              <a:ext uri="{FF2B5EF4-FFF2-40B4-BE49-F238E27FC236}">
                <a16:creationId xmlns:a16="http://schemas.microsoft.com/office/drawing/2014/main" id="{31CACA0B-0A57-1045-9461-F10E5E6A405E}"/>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276763" y="1255332"/>
            <a:ext cx="137160" cy="137160"/>
          </a:xfrm>
          <a:prstGeom prst="rect">
            <a:avLst/>
          </a:prstGeom>
        </p:spPr>
      </p:pic>
      <p:pic>
        <p:nvPicPr>
          <p:cNvPr id="106" name="Graphic 105" descr="Stop">
            <a:extLst>
              <a:ext uri="{FF2B5EF4-FFF2-40B4-BE49-F238E27FC236}">
                <a16:creationId xmlns:a16="http://schemas.microsoft.com/office/drawing/2014/main" id="{6703B862-D8F5-DC4D-A359-A531F0E0AAA7}"/>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276763" y="1423710"/>
            <a:ext cx="137160" cy="137160"/>
          </a:xfrm>
          <a:prstGeom prst="rect">
            <a:avLst/>
          </a:prstGeom>
        </p:spPr>
      </p:pic>
      <p:pic>
        <p:nvPicPr>
          <p:cNvPr id="107" name="Graphic 106" descr="Stop">
            <a:extLst>
              <a:ext uri="{FF2B5EF4-FFF2-40B4-BE49-F238E27FC236}">
                <a16:creationId xmlns:a16="http://schemas.microsoft.com/office/drawing/2014/main" id="{3FFDA67F-161F-3F45-A7A5-2C6F1EE0343B}"/>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1104669" y="889959"/>
            <a:ext cx="137160" cy="137160"/>
          </a:xfrm>
          <a:prstGeom prst="rect">
            <a:avLst/>
          </a:prstGeom>
        </p:spPr>
      </p:pic>
      <p:pic>
        <p:nvPicPr>
          <p:cNvPr id="108" name="Graphic 107" descr="Stop">
            <a:extLst>
              <a:ext uri="{FF2B5EF4-FFF2-40B4-BE49-F238E27FC236}">
                <a16:creationId xmlns:a16="http://schemas.microsoft.com/office/drawing/2014/main" id="{A3D13B94-262A-9441-A1CA-BEA62B4F8DEA}"/>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04669" y="1075908"/>
            <a:ext cx="137160" cy="137160"/>
          </a:xfrm>
          <a:prstGeom prst="rect">
            <a:avLst/>
          </a:prstGeom>
        </p:spPr>
      </p:pic>
      <p:pic>
        <p:nvPicPr>
          <p:cNvPr id="109" name="Graphic 108" descr="Stop">
            <a:extLst>
              <a:ext uri="{FF2B5EF4-FFF2-40B4-BE49-F238E27FC236}">
                <a16:creationId xmlns:a16="http://schemas.microsoft.com/office/drawing/2014/main" id="{BDA7FB71-521D-2043-81D9-9E7B5D901BE7}"/>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1104669" y="1255332"/>
            <a:ext cx="137160" cy="137160"/>
          </a:xfrm>
          <a:prstGeom prst="rect">
            <a:avLst/>
          </a:prstGeom>
        </p:spPr>
      </p:pic>
      <p:pic>
        <p:nvPicPr>
          <p:cNvPr id="110" name="Graphic 109" descr="Stop">
            <a:extLst>
              <a:ext uri="{FF2B5EF4-FFF2-40B4-BE49-F238E27FC236}">
                <a16:creationId xmlns:a16="http://schemas.microsoft.com/office/drawing/2014/main" id="{47964325-BB2C-804F-9961-A6E7CEBD135E}"/>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104669" y="1423710"/>
            <a:ext cx="137160" cy="137160"/>
          </a:xfrm>
          <a:prstGeom prst="rect">
            <a:avLst/>
          </a:prstGeom>
        </p:spPr>
      </p:pic>
      <p:pic>
        <p:nvPicPr>
          <p:cNvPr id="111" name="Graphic 110" descr="Stop">
            <a:extLst>
              <a:ext uri="{FF2B5EF4-FFF2-40B4-BE49-F238E27FC236}">
                <a16:creationId xmlns:a16="http://schemas.microsoft.com/office/drawing/2014/main" id="{D6BBE5A0-C2DA-BC4D-956F-4EA3940B6A9A}"/>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990240" y="889959"/>
            <a:ext cx="137160" cy="137160"/>
          </a:xfrm>
          <a:prstGeom prst="rect">
            <a:avLst/>
          </a:prstGeom>
        </p:spPr>
      </p:pic>
      <p:pic>
        <p:nvPicPr>
          <p:cNvPr id="112" name="Graphic 111" descr="Stop">
            <a:extLst>
              <a:ext uri="{FF2B5EF4-FFF2-40B4-BE49-F238E27FC236}">
                <a16:creationId xmlns:a16="http://schemas.microsoft.com/office/drawing/2014/main" id="{54ABC30B-2536-E340-8593-B58DB311C119}"/>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1990240" y="1255332"/>
            <a:ext cx="137160" cy="137160"/>
          </a:xfrm>
          <a:prstGeom prst="rect">
            <a:avLst/>
          </a:prstGeom>
        </p:spPr>
      </p:pic>
      <p:pic>
        <p:nvPicPr>
          <p:cNvPr id="113" name="Graphic 112" descr="Stop">
            <a:extLst>
              <a:ext uri="{FF2B5EF4-FFF2-40B4-BE49-F238E27FC236}">
                <a16:creationId xmlns:a16="http://schemas.microsoft.com/office/drawing/2014/main" id="{8643445E-7650-FA4A-921B-5B948C437FD8}"/>
              </a:ext>
            </a:extLst>
          </p:cNvPr>
          <p:cNvPicPr>
            <a:picLocks noChangeAspect="1"/>
          </p:cNvPicPr>
          <p:nvPr userDrawn="1"/>
        </p:nvPicPr>
        <p:blipFill>
          <a:blip r:embed="rId22">
            <a:extLst>
              <a:ext uri="{96DAC541-7B7A-43D3-8B79-37D633B846F1}">
                <asvg:svgBlip xmlns:asvg="http://schemas.microsoft.com/office/drawing/2016/SVG/main" r:embed="rId23"/>
              </a:ext>
            </a:extLst>
          </a:blip>
          <a:srcRect/>
          <a:stretch/>
        </p:blipFill>
        <p:spPr>
          <a:xfrm>
            <a:off x="1990240" y="1423710"/>
            <a:ext cx="137160" cy="137160"/>
          </a:xfrm>
          <a:prstGeom prst="rect">
            <a:avLst/>
          </a:prstGeom>
        </p:spPr>
      </p:pic>
      <p:pic>
        <p:nvPicPr>
          <p:cNvPr id="114" name="Graphic 113" descr="Stop">
            <a:extLst>
              <a:ext uri="{FF2B5EF4-FFF2-40B4-BE49-F238E27FC236}">
                <a16:creationId xmlns:a16="http://schemas.microsoft.com/office/drawing/2014/main" id="{A07B34D8-01F9-544B-9AFE-0064277D246A}"/>
              </a:ext>
            </a:extLst>
          </p:cNvPr>
          <p:cNvPicPr>
            <a:picLocks noChangeAspect="1"/>
          </p:cNvPicPr>
          <p:nvPr userDrawn="1"/>
        </p:nvPicPr>
        <p:blipFill>
          <a:blip r:embed="rId24">
            <a:extLst>
              <a:ext uri="{96DAC541-7B7A-43D3-8B79-37D633B846F1}">
                <asvg:svgBlip xmlns:asvg="http://schemas.microsoft.com/office/drawing/2016/SVG/main" r:embed="rId25"/>
              </a:ext>
            </a:extLst>
          </a:blip>
          <a:srcRect/>
          <a:stretch/>
        </p:blipFill>
        <p:spPr>
          <a:xfrm>
            <a:off x="1990240" y="1075908"/>
            <a:ext cx="137160" cy="137160"/>
          </a:xfrm>
          <a:prstGeom prst="rect">
            <a:avLst/>
          </a:prstGeom>
        </p:spPr>
      </p:pic>
      <p:sp>
        <p:nvSpPr>
          <p:cNvPr id="115" name="TextBox 114">
            <a:extLst>
              <a:ext uri="{FF2B5EF4-FFF2-40B4-BE49-F238E27FC236}">
                <a16:creationId xmlns:a16="http://schemas.microsoft.com/office/drawing/2014/main" id="{081278F3-CD88-8C4D-9737-860DB06B3764}"/>
              </a:ext>
            </a:extLst>
          </p:cNvPr>
          <p:cNvSpPr txBox="1"/>
          <p:nvPr userDrawn="1"/>
        </p:nvSpPr>
        <p:spPr>
          <a:xfrm>
            <a:off x="486998" y="889303"/>
            <a:ext cx="198772"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GSC</a:t>
            </a:r>
          </a:p>
        </p:txBody>
      </p:sp>
      <p:sp>
        <p:nvSpPr>
          <p:cNvPr id="116" name="TextBox 115">
            <a:extLst>
              <a:ext uri="{FF2B5EF4-FFF2-40B4-BE49-F238E27FC236}">
                <a16:creationId xmlns:a16="http://schemas.microsoft.com/office/drawing/2014/main" id="{3424AAE4-5FFE-CD44-B704-A8A94C7252F9}"/>
              </a:ext>
            </a:extLst>
          </p:cNvPr>
          <p:cNvSpPr txBox="1"/>
          <p:nvPr userDrawn="1"/>
        </p:nvSpPr>
        <p:spPr>
          <a:xfrm>
            <a:off x="486998" y="1071392"/>
            <a:ext cx="184346"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KSC</a:t>
            </a:r>
          </a:p>
        </p:txBody>
      </p:sp>
      <p:sp>
        <p:nvSpPr>
          <p:cNvPr id="117" name="TextBox 116">
            <a:extLst>
              <a:ext uri="{FF2B5EF4-FFF2-40B4-BE49-F238E27FC236}">
                <a16:creationId xmlns:a16="http://schemas.microsoft.com/office/drawing/2014/main" id="{3D162CF5-3DF8-0347-8A45-5420FC3241BF}"/>
              </a:ext>
            </a:extLst>
          </p:cNvPr>
          <p:cNvSpPr txBox="1"/>
          <p:nvPr userDrawn="1"/>
        </p:nvSpPr>
        <p:spPr>
          <a:xfrm>
            <a:off x="486998" y="1250816"/>
            <a:ext cx="197170"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PSU</a:t>
            </a:r>
          </a:p>
        </p:txBody>
      </p:sp>
      <p:sp>
        <p:nvSpPr>
          <p:cNvPr id="118" name="TextBox 117">
            <a:extLst>
              <a:ext uri="{FF2B5EF4-FFF2-40B4-BE49-F238E27FC236}">
                <a16:creationId xmlns:a16="http://schemas.microsoft.com/office/drawing/2014/main" id="{2E747BA5-5159-6141-90C1-A4668E321C1C}"/>
              </a:ext>
            </a:extLst>
          </p:cNvPr>
          <p:cNvSpPr txBox="1"/>
          <p:nvPr userDrawn="1"/>
        </p:nvSpPr>
        <p:spPr>
          <a:xfrm>
            <a:off x="486998" y="1419194"/>
            <a:ext cx="485710"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Man</a:t>
            </a:r>
          </a:p>
        </p:txBody>
      </p:sp>
      <p:sp>
        <p:nvSpPr>
          <p:cNvPr id="119" name="TextBox 118">
            <a:extLst>
              <a:ext uri="{FF2B5EF4-FFF2-40B4-BE49-F238E27FC236}">
                <a16:creationId xmlns:a16="http://schemas.microsoft.com/office/drawing/2014/main" id="{EA16C540-F053-0446-B03B-2A38B89EC201}"/>
              </a:ext>
            </a:extLst>
          </p:cNvPr>
          <p:cNvSpPr txBox="1"/>
          <p:nvPr userDrawn="1"/>
        </p:nvSpPr>
        <p:spPr>
          <a:xfrm>
            <a:off x="1290191" y="889303"/>
            <a:ext cx="455253"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Law</a:t>
            </a:r>
          </a:p>
        </p:txBody>
      </p:sp>
      <p:sp>
        <p:nvSpPr>
          <p:cNvPr id="120" name="TextBox 119">
            <a:extLst>
              <a:ext uri="{FF2B5EF4-FFF2-40B4-BE49-F238E27FC236}">
                <a16:creationId xmlns:a16="http://schemas.microsoft.com/office/drawing/2014/main" id="{FC62CE6B-6BB4-084F-A7DA-5BB0D648F59A}"/>
              </a:ext>
            </a:extLst>
          </p:cNvPr>
          <p:cNvSpPr txBox="1"/>
          <p:nvPr userDrawn="1"/>
        </p:nvSpPr>
        <p:spPr>
          <a:xfrm>
            <a:off x="1298429" y="1071392"/>
            <a:ext cx="490519"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Cent</a:t>
            </a:r>
          </a:p>
        </p:txBody>
      </p:sp>
      <p:sp>
        <p:nvSpPr>
          <p:cNvPr id="121" name="TextBox 120">
            <a:extLst>
              <a:ext uri="{FF2B5EF4-FFF2-40B4-BE49-F238E27FC236}">
                <a16:creationId xmlns:a16="http://schemas.microsoft.com/office/drawing/2014/main" id="{288262A8-6823-C449-AB87-3421D9971EDE}"/>
              </a:ext>
            </a:extLst>
          </p:cNvPr>
          <p:cNvSpPr txBox="1"/>
          <p:nvPr userDrawn="1"/>
        </p:nvSpPr>
        <p:spPr>
          <a:xfrm>
            <a:off x="1290191" y="1250816"/>
            <a:ext cx="456856"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RCC</a:t>
            </a:r>
          </a:p>
        </p:txBody>
      </p:sp>
      <p:sp>
        <p:nvSpPr>
          <p:cNvPr id="122" name="TextBox 121">
            <a:extLst>
              <a:ext uri="{FF2B5EF4-FFF2-40B4-BE49-F238E27FC236}">
                <a16:creationId xmlns:a16="http://schemas.microsoft.com/office/drawing/2014/main" id="{50F2B728-1D67-0E47-8ABA-113D65FBB4C5}"/>
              </a:ext>
            </a:extLst>
          </p:cNvPr>
          <p:cNvSpPr txBox="1"/>
          <p:nvPr userDrawn="1"/>
        </p:nvSpPr>
        <p:spPr>
          <a:xfrm>
            <a:off x="1298429" y="1419194"/>
            <a:ext cx="389530"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AT</a:t>
            </a:r>
          </a:p>
        </p:txBody>
      </p:sp>
      <p:sp>
        <p:nvSpPr>
          <p:cNvPr id="123" name="TextBox 122">
            <a:extLst>
              <a:ext uri="{FF2B5EF4-FFF2-40B4-BE49-F238E27FC236}">
                <a16:creationId xmlns:a16="http://schemas.microsoft.com/office/drawing/2014/main" id="{A24C5C5A-412F-E148-918C-71388CF85A12}"/>
              </a:ext>
            </a:extLst>
          </p:cNvPr>
          <p:cNvSpPr txBox="1"/>
          <p:nvPr userDrawn="1"/>
        </p:nvSpPr>
        <p:spPr>
          <a:xfrm>
            <a:off x="2159288" y="889303"/>
            <a:ext cx="476092"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OBA</a:t>
            </a:r>
          </a:p>
        </p:txBody>
      </p:sp>
      <p:sp>
        <p:nvSpPr>
          <p:cNvPr id="124" name="TextBox 123">
            <a:extLst>
              <a:ext uri="{FF2B5EF4-FFF2-40B4-BE49-F238E27FC236}">
                <a16:creationId xmlns:a16="http://schemas.microsoft.com/office/drawing/2014/main" id="{FFED81B2-CA8E-A94E-B611-E6B02F3EA83A}"/>
              </a:ext>
            </a:extLst>
          </p:cNvPr>
          <p:cNvSpPr txBox="1"/>
          <p:nvPr userDrawn="1"/>
        </p:nvSpPr>
        <p:spPr>
          <a:xfrm>
            <a:off x="2167526" y="1250816"/>
            <a:ext cx="609141"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USNH Office</a:t>
            </a:r>
          </a:p>
        </p:txBody>
      </p:sp>
      <p:sp>
        <p:nvSpPr>
          <p:cNvPr id="125" name="TextBox 124">
            <a:extLst>
              <a:ext uri="{FF2B5EF4-FFF2-40B4-BE49-F238E27FC236}">
                <a16:creationId xmlns:a16="http://schemas.microsoft.com/office/drawing/2014/main" id="{FF50A167-D74D-254C-BB1A-635D73341ADE}"/>
              </a:ext>
            </a:extLst>
          </p:cNvPr>
          <p:cNvSpPr txBox="1"/>
          <p:nvPr userDrawn="1"/>
        </p:nvSpPr>
        <p:spPr>
          <a:xfrm>
            <a:off x="2159288" y="1419194"/>
            <a:ext cx="1110882"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Other/Unaccounted IT</a:t>
            </a:r>
          </a:p>
        </p:txBody>
      </p:sp>
      <p:sp>
        <p:nvSpPr>
          <p:cNvPr id="126" name="TextBox 125">
            <a:extLst>
              <a:ext uri="{FF2B5EF4-FFF2-40B4-BE49-F238E27FC236}">
                <a16:creationId xmlns:a16="http://schemas.microsoft.com/office/drawing/2014/main" id="{52E7F236-980B-414A-9EC4-7EC125C40D62}"/>
              </a:ext>
            </a:extLst>
          </p:cNvPr>
          <p:cNvSpPr txBox="1"/>
          <p:nvPr userDrawn="1"/>
        </p:nvSpPr>
        <p:spPr>
          <a:xfrm>
            <a:off x="2167526" y="1071392"/>
            <a:ext cx="682879" cy="146194"/>
          </a:xfrm>
          <a:prstGeom prst="rect">
            <a:avLst/>
          </a:prstGeom>
          <a:noFill/>
        </p:spPr>
        <p:txBody>
          <a:bodyPr wrap="none" lIns="0" tIns="0" rIns="0" bIns="0" rtlCol="0" anchor="ctr" anchorCtr="0">
            <a:spAutoFit/>
          </a:bodyPr>
          <a:lstStyle/>
          <a:p>
            <a:r>
              <a:rPr lang="en-US" sz="950">
                <a:solidFill>
                  <a:schemeClr val="tx1">
                    <a:lumMod val="65000"/>
                    <a:lumOff val="35000"/>
                  </a:schemeClr>
                </a:solidFill>
              </a:rPr>
              <a:t>UNH Facilities</a:t>
            </a:r>
          </a:p>
        </p:txBody>
      </p:sp>
      <p:sp>
        <p:nvSpPr>
          <p:cNvPr id="127" name="TextBox 126">
            <a:extLst>
              <a:ext uri="{FF2B5EF4-FFF2-40B4-BE49-F238E27FC236}">
                <a16:creationId xmlns:a16="http://schemas.microsoft.com/office/drawing/2014/main" id="{001B4426-1C48-164A-A7AD-498D483D2BF5}"/>
              </a:ext>
            </a:extLst>
          </p:cNvPr>
          <p:cNvSpPr txBox="1"/>
          <p:nvPr userDrawn="1"/>
        </p:nvSpPr>
        <p:spPr>
          <a:xfrm>
            <a:off x="301643" y="691328"/>
            <a:ext cx="1359346" cy="138499"/>
          </a:xfrm>
          <a:prstGeom prst="rect">
            <a:avLst/>
          </a:prstGeom>
          <a:noFill/>
        </p:spPr>
        <p:txBody>
          <a:bodyPr wrap="none" lIns="0" tIns="0" rIns="0" bIns="0" rtlCol="0" anchor="ctr" anchorCtr="0">
            <a:spAutoFit/>
          </a:bodyPr>
          <a:lstStyle/>
          <a:p>
            <a:r>
              <a:rPr lang="en-US" sz="900" b="1">
                <a:solidFill>
                  <a:schemeClr val="tx1">
                    <a:lumMod val="65000"/>
                    <a:lumOff val="35000"/>
                  </a:schemeClr>
                </a:solidFill>
              </a:rPr>
              <a:t>Function Performed (by org)</a:t>
            </a:r>
          </a:p>
        </p:txBody>
      </p:sp>
      <p:cxnSp>
        <p:nvCxnSpPr>
          <p:cNvPr id="128" name="Straight Connector 127">
            <a:extLst>
              <a:ext uri="{FF2B5EF4-FFF2-40B4-BE49-F238E27FC236}">
                <a16:creationId xmlns:a16="http://schemas.microsoft.com/office/drawing/2014/main" id="{94FB3682-164E-9145-98D7-4438101018EA}"/>
              </a:ext>
            </a:extLst>
          </p:cNvPr>
          <p:cNvCxnSpPr>
            <a:cxnSpLocks/>
          </p:cNvCxnSpPr>
          <p:nvPr userDrawn="1"/>
        </p:nvCxnSpPr>
        <p:spPr>
          <a:xfrm>
            <a:off x="1353407" y="1795345"/>
            <a:ext cx="2339800"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30" name="TextBox 129">
            <a:extLst>
              <a:ext uri="{FF2B5EF4-FFF2-40B4-BE49-F238E27FC236}">
                <a16:creationId xmlns:a16="http://schemas.microsoft.com/office/drawing/2014/main" id="{01EABC2D-93F1-1746-8BF1-23D9380E8461}"/>
              </a:ext>
            </a:extLst>
          </p:cNvPr>
          <p:cNvSpPr txBox="1"/>
          <p:nvPr userDrawn="1"/>
        </p:nvSpPr>
        <p:spPr>
          <a:xfrm>
            <a:off x="3662437" y="577389"/>
            <a:ext cx="2130967" cy="353943"/>
          </a:xfrm>
          <a:prstGeom prst="rect">
            <a:avLst/>
          </a:prstGeom>
          <a:noFill/>
        </p:spPr>
        <p:txBody>
          <a:bodyPr wrap="square" rtlCol="0">
            <a:spAutoFit/>
          </a:bodyPr>
          <a:lstStyle/>
          <a:p>
            <a:r>
              <a:rPr lang="en-US" sz="1700" b="1">
                <a:solidFill>
                  <a:srgbClr val="555555"/>
                </a:solidFill>
              </a:rPr>
              <a:t>Service Orchestration</a:t>
            </a:r>
          </a:p>
        </p:txBody>
      </p:sp>
      <p:sp>
        <p:nvSpPr>
          <p:cNvPr id="138" name="Rectangle 137" descr="Hierarchy Level 2 Item 1">
            <a:extLst>
              <a:ext uri="{FF2B5EF4-FFF2-40B4-BE49-F238E27FC236}">
                <a16:creationId xmlns:a16="http://schemas.microsoft.com/office/drawing/2014/main" id="{98891217-1027-5F42-8EE0-1F604F40FA98}"/>
              </a:ext>
            </a:extLst>
          </p:cNvPr>
          <p:cNvSpPr/>
          <p:nvPr userDrawn="1"/>
        </p:nvSpPr>
        <p:spPr>
          <a:xfrm>
            <a:off x="1514190" y="2286394"/>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39" name="Rectangle 138" descr="Hierarchy Level 2 Item 1">
            <a:extLst>
              <a:ext uri="{FF2B5EF4-FFF2-40B4-BE49-F238E27FC236}">
                <a16:creationId xmlns:a16="http://schemas.microsoft.com/office/drawing/2014/main" id="{BC57F38C-2098-BB4B-B964-16B6E44741B4}"/>
              </a:ext>
            </a:extLst>
          </p:cNvPr>
          <p:cNvSpPr/>
          <p:nvPr userDrawn="1"/>
        </p:nvSpPr>
        <p:spPr>
          <a:xfrm>
            <a:off x="1514190" y="2619150"/>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0" name="Rectangle 139" descr="Hierarchy Level 2 Item 1">
            <a:extLst>
              <a:ext uri="{FF2B5EF4-FFF2-40B4-BE49-F238E27FC236}">
                <a16:creationId xmlns:a16="http://schemas.microsoft.com/office/drawing/2014/main" id="{3C68E879-46E2-FB42-A5D4-7FAC4F322006}"/>
              </a:ext>
            </a:extLst>
          </p:cNvPr>
          <p:cNvSpPr/>
          <p:nvPr userDrawn="1"/>
        </p:nvSpPr>
        <p:spPr>
          <a:xfrm>
            <a:off x="1514190" y="2951906"/>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1" name="Rectangle 140" descr="Hierarchy Level 2 Item 1">
            <a:extLst>
              <a:ext uri="{FF2B5EF4-FFF2-40B4-BE49-F238E27FC236}">
                <a16:creationId xmlns:a16="http://schemas.microsoft.com/office/drawing/2014/main" id="{2A02BB8D-E883-084F-B49F-9DB3944DA592}"/>
              </a:ext>
            </a:extLst>
          </p:cNvPr>
          <p:cNvSpPr/>
          <p:nvPr userDrawn="1"/>
        </p:nvSpPr>
        <p:spPr>
          <a:xfrm>
            <a:off x="1514190" y="3284662"/>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2" name="Rectangle 141" descr="Hierarchy Level 2 Item 1">
            <a:extLst>
              <a:ext uri="{FF2B5EF4-FFF2-40B4-BE49-F238E27FC236}">
                <a16:creationId xmlns:a16="http://schemas.microsoft.com/office/drawing/2014/main" id="{FD3DC681-71F5-404E-A7CC-AFAA4999CA6F}"/>
              </a:ext>
            </a:extLst>
          </p:cNvPr>
          <p:cNvSpPr/>
          <p:nvPr userDrawn="1"/>
        </p:nvSpPr>
        <p:spPr>
          <a:xfrm>
            <a:off x="1514190" y="3617418"/>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3" name="Rectangle 142" descr="Hierarchy Level 2 Item 1">
            <a:extLst>
              <a:ext uri="{FF2B5EF4-FFF2-40B4-BE49-F238E27FC236}">
                <a16:creationId xmlns:a16="http://schemas.microsoft.com/office/drawing/2014/main" id="{42841F1D-2ACD-1742-A06B-DEA613C553E1}"/>
              </a:ext>
            </a:extLst>
          </p:cNvPr>
          <p:cNvSpPr/>
          <p:nvPr userDrawn="1"/>
        </p:nvSpPr>
        <p:spPr>
          <a:xfrm>
            <a:off x="1514190" y="3950174"/>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4" name="Rectangle 143" descr="Hierarchy Level 2 Item 1">
            <a:extLst>
              <a:ext uri="{FF2B5EF4-FFF2-40B4-BE49-F238E27FC236}">
                <a16:creationId xmlns:a16="http://schemas.microsoft.com/office/drawing/2014/main" id="{FFF4A25C-323D-C34E-ACC8-F524F4322638}"/>
              </a:ext>
            </a:extLst>
          </p:cNvPr>
          <p:cNvSpPr/>
          <p:nvPr userDrawn="1"/>
        </p:nvSpPr>
        <p:spPr>
          <a:xfrm>
            <a:off x="1514190" y="4282930"/>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5" name="Rectangle 144" descr="Hierarchy Level 2 Item 1">
            <a:extLst>
              <a:ext uri="{FF2B5EF4-FFF2-40B4-BE49-F238E27FC236}">
                <a16:creationId xmlns:a16="http://schemas.microsoft.com/office/drawing/2014/main" id="{FB441C02-9A6A-F749-AF98-C668A9D8E266}"/>
              </a:ext>
            </a:extLst>
          </p:cNvPr>
          <p:cNvSpPr/>
          <p:nvPr userDrawn="1"/>
        </p:nvSpPr>
        <p:spPr>
          <a:xfrm>
            <a:off x="1514190" y="4615686"/>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6" name="Rectangle 145" descr="Hierarchy Level 2 Item 1">
            <a:extLst>
              <a:ext uri="{FF2B5EF4-FFF2-40B4-BE49-F238E27FC236}">
                <a16:creationId xmlns:a16="http://schemas.microsoft.com/office/drawing/2014/main" id="{67E50EF0-23CD-F04E-8498-2AEA354B83F7}"/>
              </a:ext>
            </a:extLst>
          </p:cNvPr>
          <p:cNvSpPr/>
          <p:nvPr userDrawn="1"/>
        </p:nvSpPr>
        <p:spPr>
          <a:xfrm>
            <a:off x="1514190" y="4948442"/>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7" name="Rectangle 146" descr="Hierarchy Level 2 Item 1">
            <a:extLst>
              <a:ext uri="{FF2B5EF4-FFF2-40B4-BE49-F238E27FC236}">
                <a16:creationId xmlns:a16="http://schemas.microsoft.com/office/drawing/2014/main" id="{B1A7010A-C62C-7441-A14F-A03617F9CB45}"/>
              </a:ext>
            </a:extLst>
          </p:cNvPr>
          <p:cNvSpPr/>
          <p:nvPr userDrawn="1"/>
        </p:nvSpPr>
        <p:spPr>
          <a:xfrm>
            <a:off x="1514190" y="5281198"/>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8" name="Rectangle 147" descr="Hierarchy Level 2 Item 1">
            <a:extLst>
              <a:ext uri="{FF2B5EF4-FFF2-40B4-BE49-F238E27FC236}">
                <a16:creationId xmlns:a16="http://schemas.microsoft.com/office/drawing/2014/main" id="{537973BC-2ABA-AB40-815A-6D42CF4A5AE7}"/>
              </a:ext>
            </a:extLst>
          </p:cNvPr>
          <p:cNvSpPr/>
          <p:nvPr userDrawn="1"/>
        </p:nvSpPr>
        <p:spPr>
          <a:xfrm>
            <a:off x="1514190" y="5613954"/>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
        <p:nvSpPr>
          <p:cNvPr id="149" name="Rectangle 148" descr="Hierarchy Level 2 Item 1">
            <a:extLst>
              <a:ext uri="{FF2B5EF4-FFF2-40B4-BE49-F238E27FC236}">
                <a16:creationId xmlns:a16="http://schemas.microsoft.com/office/drawing/2014/main" id="{3D228745-AF58-974D-8F95-047ED8E2B280}"/>
              </a:ext>
            </a:extLst>
          </p:cNvPr>
          <p:cNvSpPr/>
          <p:nvPr userDrawn="1"/>
        </p:nvSpPr>
        <p:spPr>
          <a:xfrm>
            <a:off x="1514190" y="5952353"/>
            <a:ext cx="10625148" cy="307385"/>
          </a:xfrm>
          <a:prstGeom prst="rect">
            <a:avLst/>
          </a:prstGeom>
          <a:solidFill>
            <a:srgbClr val="E6E5E1">
              <a:alpha val="25000"/>
            </a:srgbClr>
          </a:solidFill>
          <a:ln>
            <a:solidFill>
              <a:schemeClr val="tx1">
                <a:lumMod val="50000"/>
                <a:lumOff val="50000"/>
                <a:alpha val="10000"/>
              </a:schemeClr>
            </a:solidFill>
          </a:ln>
          <a:scene3d>
            <a:camera prst="orthographicFront"/>
            <a:lightRig rig="flat" dir="t"/>
          </a:scene3d>
          <a:sp3d prstMaterial="dkEdge"/>
        </p:spPr>
        <p:style>
          <a:lnRef idx="0">
            <a:schemeClr val="lt2">
              <a:hueOff val="0"/>
              <a:satOff val="0"/>
              <a:lumOff val="0"/>
              <a:alphaOff val="0"/>
            </a:schemeClr>
          </a:lnRef>
          <a:fillRef idx="2">
            <a:scrgbClr r="0" g="0" b="0"/>
          </a:fillRef>
          <a:effectRef idx="1">
            <a:schemeClr val="dk2">
              <a:hueOff val="0"/>
              <a:satOff val="0"/>
              <a:lumOff val="0"/>
              <a:alphaOff val="0"/>
            </a:schemeClr>
          </a:effectRef>
          <a:fontRef idx="minor">
            <a:schemeClr val="dk1"/>
          </a:fontRef>
        </p:style>
        <p:txBody>
          <a:bodyPr spcFirstLastPara="0" vert="horz" wrap="square" lIns="45720" tIns="0" rIns="45720" bIns="0" numCol="1" spcCol="1270" anchor="ctr" anchorCtr="0">
            <a:noAutofit/>
          </a:bodyPr>
          <a:lstStyle/>
          <a:p>
            <a:pPr defTabSz="243775">
              <a:lnSpc>
                <a:spcPct val="90000"/>
              </a:lnSpc>
              <a:spcBef>
                <a:spcPct val="0"/>
              </a:spcBef>
            </a:pPr>
            <a:endParaRPr lang="en-US" sz="950">
              <a:solidFill>
                <a:prstClr val="black"/>
              </a:solidFill>
              <a:cs typeface="Arial" panose="020B0604020202020204" pitchFamily="34" charset="0"/>
            </a:endParaRPr>
          </a:p>
        </p:txBody>
      </p:sp>
    </p:spTree>
    <p:extLst>
      <p:ext uri="{BB962C8B-B14F-4D97-AF65-F5344CB8AC3E}">
        <p14:creationId xmlns:p14="http://schemas.microsoft.com/office/powerpoint/2010/main" val="215527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72E61-4434-AE49-9103-21BED9DADC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B1AF017A-B7F4-A043-AECD-F6EF35421E26}"/>
              </a:ext>
            </a:extLst>
          </p:cNvPr>
          <p:cNvSpPr>
            <a:spLocks noGrp="1"/>
          </p:cNvSpPr>
          <p:nvPr>
            <p:ph type="sldNum" sz="quarter" idx="10"/>
          </p:nvPr>
        </p:nvSpPr>
        <p:spPr/>
        <p:txBody>
          <a:bodyPr/>
          <a:lstStyle/>
          <a:p>
            <a:fld id="{39359E56-393B-0F4A-8325-686F5E4C81FA}" type="slidenum">
              <a:rPr lang="en-US" smtClean="0"/>
              <a:t>‹#›</a:t>
            </a:fld>
            <a:endParaRPr lang="en-US"/>
          </a:p>
        </p:txBody>
      </p:sp>
      <p:cxnSp>
        <p:nvCxnSpPr>
          <p:cNvPr id="4" name="Straight Connector 3" descr="Connector Line">
            <a:extLst>
              <a:ext uri="{FF2B5EF4-FFF2-40B4-BE49-F238E27FC236}">
                <a16:creationId xmlns:a16="http://schemas.microsoft.com/office/drawing/2014/main" id="{6DDE7901-AF00-2A40-9B69-8F4F2579343E}"/>
              </a:ext>
            </a:extLst>
          </p:cNvPr>
          <p:cNvCxnSpPr>
            <a:cxnSpLocks/>
          </p:cNvCxnSpPr>
          <p:nvPr userDrawn="1"/>
        </p:nvCxnSpPr>
        <p:spPr>
          <a:xfrm flipH="1">
            <a:off x="4142005" y="2824818"/>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5FD4B7E-CEC0-5247-82EF-2BE8CA424423}"/>
              </a:ext>
            </a:extLst>
          </p:cNvPr>
          <p:cNvSpPr/>
          <p:nvPr userDrawn="1"/>
        </p:nvSpPr>
        <p:spPr>
          <a:xfrm>
            <a:off x="1087394" y="2324080"/>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Male profile">
            <a:extLst>
              <a:ext uri="{FF2B5EF4-FFF2-40B4-BE49-F238E27FC236}">
                <a16:creationId xmlns:a16="http://schemas.microsoft.com/office/drawing/2014/main" id="{04287108-45B0-9D41-8889-613B28505BE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01207" y="2586702"/>
            <a:ext cx="137160" cy="137160"/>
          </a:xfrm>
          <a:prstGeom prst="rect">
            <a:avLst/>
          </a:prstGeom>
        </p:spPr>
      </p:pic>
      <p:pic>
        <p:nvPicPr>
          <p:cNvPr id="7" name="Graphic 6" descr="Male profile">
            <a:extLst>
              <a:ext uri="{FF2B5EF4-FFF2-40B4-BE49-F238E27FC236}">
                <a16:creationId xmlns:a16="http://schemas.microsoft.com/office/drawing/2014/main" id="{A7864766-6A21-DA48-A074-EE703EF88E4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201207" y="2772651"/>
            <a:ext cx="137160" cy="137160"/>
          </a:xfrm>
          <a:prstGeom prst="rect">
            <a:avLst/>
          </a:prstGeom>
        </p:spPr>
      </p:pic>
      <p:pic>
        <p:nvPicPr>
          <p:cNvPr id="8" name="Graphic 7" descr="Male profile">
            <a:extLst>
              <a:ext uri="{FF2B5EF4-FFF2-40B4-BE49-F238E27FC236}">
                <a16:creationId xmlns:a16="http://schemas.microsoft.com/office/drawing/2014/main" id="{E9051EAB-5843-404B-B7DA-A99D985AB2A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201207" y="2952075"/>
            <a:ext cx="137160" cy="137160"/>
          </a:xfrm>
          <a:prstGeom prst="rect">
            <a:avLst/>
          </a:prstGeom>
        </p:spPr>
      </p:pic>
      <p:pic>
        <p:nvPicPr>
          <p:cNvPr id="9" name="Graphic 8" descr="Male profile">
            <a:extLst>
              <a:ext uri="{FF2B5EF4-FFF2-40B4-BE49-F238E27FC236}">
                <a16:creationId xmlns:a16="http://schemas.microsoft.com/office/drawing/2014/main" id="{15F4DD27-1FE3-D641-AD81-5CE7E0341CEF}"/>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1201207" y="3120453"/>
            <a:ext cx="137160" cy="137160"/>
          </a:xfrm>
          <a:prstGeom prst="rect">
            <a:avLst/>
          </a:prstGeom>
        </p:spPr>
      </p:pic>
      <p:pic>
        <p:nvPicPr>
          <p:cNvPr id="10" name="Graphic 9" descr="Male profile">
            <a:extLst>
              <a:ext uri="{FF2B5EF4-FFF2-40B4-BE49-F238E27FC236}">
                <a16:creationId xmlns:a16="http://schemas.microsoft.com/office/drawing/2014/main" id="{FDB820DB-C3F0-6A42-AA59-BB2579F4BAF0}"/>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2029113" y="2586702"/>
            <a:ext cx="137160" cy="137160"/>
          </a:xfrm>
          <a:prstGeom prst="rect">
            <a:avLst/>
          </a:prstGeom>
        </p:spPr>
      </p:pic>
      <p:pic>
        <p:nvPicPr>
          <p:cNvPr id="11" name="Graphic 10" descr="Male profile">
            <a:extLst>
              <a:ext uri="{FF2B5EF4-FFF2-40B4-BE49-F238E27FC236}">
                <a16:creationId xmlns:a16="http://schemas.microsoft.com/office/drawing/2014/main" id="{BA0D1199-269A-F747-898A-1D215A854C1E}"/>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2029113" y="2772651"/>
            <a:ext cx="137160" cy="137160"/>
          </a:xfrm>
          <a:prstGeom prst="rect">
            <a:avLst/>
          </a:prstGeom>
        </p:spPr>
      </p:pic>
      <p:pic>
        <p:nvPicPr>
          <p:cNvPr id="12" name="Graphic 11" descr="Male profile">
            <a:extLst>
              <a:ext uri="{FF2B5EF4-FFF2-40B4-BE49-F238E27FC236}">
                <a16:creationId xmlns:a16="http://schemas.microsoft.com/office/drawing/2014/main" id="{2E74AD0C-8F6B-8D4F-8176-73EE993DFA8C}"/>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2029113" y="2952075"/>
            <a:ext cx="137160" cy="137160"/>
          </a:xfrm>
          <a:prstGeom prst="rect">
            <a:avLst/>
          </a:prstGeom>
        </p:spPr>
      </p:pic>
      <p:pic>
        <p:nvPicPr>
          <p:cNvPr id="13" name="Graphic 12" descr="Male profile">
            <a:extLst>
              <a:ext uri="{FF2B5EF4-FFF2-40B4-BE49-F238E27FC236}">
                <a16:creationId xmlns:a16="http://schemas.microsoft.com/office/drawing/2014/main" id="{21D36333-E762-C644-8B0A-9A844E187AE0}"/>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2029113" y="3120453"/>
            <a:ext cx="137160" cy="137160"/>
          </a:xfrm>
          <a:prstGeom prst="rect">
            <a:avLst/>
          </a:prstGeom>
        </p:spPr>
      </p:pic>
      <p:pic>
        <p:nvPicPr>
          <p:cNvPr id="14" name="Graphic 13" descr="Male profile">
            <a:extLst>
              <a:ext uri="{FF2B5EF4-FFF2-40B4-BE49-F238E27FC236}">
                <a16:creationId xmlns:a16="http://schemas.microsoft.com/office/drawing/2014/main" id="{092F8C09-0878-AC49-9F83-594DF579F6A0}"/>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2914684" y="2586702"/>
            <a:ext cx="137160" cy="137160"/>
          </a:xfrm>
          <a:prstGeom prst="rect">
            <a:avLst/>
          </a:prstGeom>
        </p:spPr>
      </p:pic>
      <p:pic>
        <p:nvPicPr>
          <p:cNvPr id="15" name="Graphic 14" descr="Male profile">
            <a:extLst>
              <a:ext uri="{FF2B5EF4-FFF2-40B4-BE49-F238E27FC236}">
                <a16:creationId xmlns:a16="http://schemas.microsoft.com/office/drawing/2014/main" id="{834D511D-E034-D94A-8DF6-4512CF163C80}"/>
              </a:ext>
            </a:extLst>
          </p:cNvPr>
          <p:cNvPicPr>
            <a:picLocks noChangeAspect="1"/>
          </p:cNvPicPr>
          <p:nvPr userDrawn="1"/>
        </p:nvPicPr>
        <p:blipFill>
          <a:blip r:embed="rId20">
            <a:extLst>
              <a:ext uri="{96DAC541-7B7A-43D3-8B79-37D633B846F1}">
                <asvg:svgBlip xmlns:asvg="http://schemas.microsoft.com/office/drawing/2016/SVG/main" r:embed="rId21"/>
              </a:ext>
            </a:extLst>
          </a:blip>
          <a:stretch>
            <a:fillRect/>
          </a:stretch>
        </p:blipFill>
        <p:spPr>
          <a:xfrm>
            <a:off x="2914684" y="2952075"/>
            <a:ext cx="137160" cy="137160"/>
          </a:xfrm>
          <a:prstGeom prst="rect">
            <a:avLst/>
          </a:prstGeom>
        </p:spPr>
      </p:pic>
      <p:pic>
        <p:nvPicPr>
          <p:cNvPr id="16" name="Graphic 15" descr="Male profile">
            <a:extLst>
              <a:ext uri="{FF2B5EF4-FFF2-40B4-BE49-F238E27FC236}">
                <a16:creationId xmlns:a16="http://schemas.microsoft.com/office/drawing/2014/main" id="{6A72CDA2-9735-2944-A45E-B56B2C1A7B62}"/>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2914684" y="3120453"/>
            <a:ext cx="137160" cy="137160"/>
          </a:xfrm>
          <a:prstGeom prst="rect">
            <a:avLst/>
          </a:prstGeom>
        </p:spPr>
      </p:pic>
      <p:pic>
        <p:nvPicPr>
          <p:cNvPr id="17" name="Graphic 16" descr="Male profile">
            <a:extLst>
              <a:ext uri="{FF2B5EF4-FFF2-40B4-BE49-F238E27FC236}">
                <a16:creationId xmlns:a16="http://schemas.microsoft.com/office/drawing/2014/main" id="{5A7D4CA7-B5B2-214E-9CA9-422F3BD9843D}"/>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2914684" y="2772651"/>
            <a:ext cx="137160" cy="137160"/>
          </a:xfrm>
          <a:prstGeom prst="rect">
            <a:avLst/>
          </a:prstGeom>
        </p:spPr>
      </p:pic>
      <p:sp>
        <p:nvSpPr>
          <p:cNvPr id="18" name="TextBox 17">
            <a:extLst>
              <a:ext uri="{FF2B5EF4-FFF2-40B4-BE49-F238E27FC236}">
                <a16:creationId xmlns:a16="http://schemas.microsoft.com/office/drawing/2014/main" id="{9E154030-3790-8C43-9DDD-1B0A1D504672}"/>
              </a:ext>
            </a:extLst>
          </p:cNvPr>
          <p:cNvSpPr txBox="1"/>
          <p:nvPr userDrawn="1"/>
        </p:nvSpPr>
        <p:spPr>
          <a:xfrm>
            <a:off x="1411442" y="2589893"/>
            <a:ext cx="18594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GSC</a:t>
            </a:r>
          </a:p>
        </p:txBody>
      </p:sp>
      <p:sp>
        <p:nvSpPr>
          <p:cNvPr id="19" name="TextBox 18">
            <a:extLst>
              <a:ext uri="{FF2B5EF4-FFF2-40B4-BE49-F238E27FC236}">
                <a16:creationId xmlns:a16="http://schemas.microsoft.com/office/drawing/2014/main" id="{8221B05B-C83B-BB4E-94D5-8E8F11572FAF}"/>
              </a:ext>
            </a:extLst>
          </p:cNvPr>
          <p:cNvSpPr txBox="1"/>
          <p:nvPr userDrawn="1"/>
        </p:nvSpPr>
        <p:spPr>
          <a:xfrm>
            <a:off x="1411442" y="2771982"/>
            <a:ext cx="173124"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KSC</a:t>
            </a:r>
          </a:p>
        </p:txBody>
      </p:sp>
      <p:sp>
        <p:nvSpPr>
          <p:cNvPr id="20" name="TextBox 19">
            <a:extLst>
              <a:ext uri="{FF2B5EF4-FFF2-40B4-BE49-F238E27FC236}">
                <a16:creationId xmlns:a16="http://schemas.microsoft.com/office/drawing/2014/main" id="{1E7199DE-09ED-9B47-8ED5-B60BD93B2DB2}"/>
              </a:ext>
            </a:extLst>
          </p:cNvPr>
          <p:cNvSpPr txBox="1"/>
          <p:nvPr userDrawn="1"/>
        </p:nvSpPr>
        <p:spPr>
          <a:xfrm>
            <a:off x="1411442" y="2951406"/>
            <a:ext cx="18594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PSU</a:t>
            </a:r>
          </a:p>
        </p:txBody>
      </p:sp>
      <p:sp>
        <p:nvSpPr>
          <p:cNvPr id="21" name="TextBox 20">
            <a:extLst>
              <a:ext uri="{FF2B5EF4-FFF2-40B4-BE49-F238E27FC236}">
                <a16:creationId xmlns:a16="http://schemas.microsoft.com/office/drawing/2014/main" id="{876A9E99-7B9C-0145-92B0-6A41CBA31D0F}"/>
              </a:ext>
            </a:extLst>
          </p:cNvPr>
          <p:cNvSpPr txBox="1"/>
          <p:nvPr userDrawn="1"/>
        </p:nvSpPr>
        <p:spPr>
          <a:xfrm>
            <a:off x="1411442" y="3119784"/>
            <a:ext cx="460062"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Man</a:t>
            </a:r>
          </a:p>
        </p:txBody>
      </p:sp>
      <p:sp>
        <p:nvSpPr>
          <p:cNvPr id="22" name="TextBox 21">
            <a:extLst>
              <a:ext uri="{FF2B5EF4-FFF2-40B4-BE49-F238E27FC236}">
                <a16:creationId xmlns:a16="http://schemas.microsoft.com/office/drawing/2014/main" id="{4A4DB761-9F2A-3A42-8FF6-73E5F4F62748}"/>
              </a:ext>
            </a:extLst>
          </p:cNvPr>
          <p:cNvSpPr txBox="1"/>
          <p:nvPr userDrawn="1"/>
        </p:nvSpPr>
        <p:spPr>
          <a:xfrm>
            <a:off x="2214635" y="2589893"/>
            <a:ext cx="42960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Law</a:t>
            </a:r>
          </a:p>
        </p:txBody>
      </p:sp>
      <p:sp>
        <p:nvSpPr>
          <p:cNvPr id="23" name="TextBox 22">
            <a:extLst>
              <a:ext uri="{FF2B5EF4-FFF2-40B4-BE49-F238E27FC236}">
                <a16:creationId xmlns:a16="http://schemas.microsoft.com/office/drawing/2014/main" id="{A600E6B9-59F7-5145-897B-FB3AD5DD35A3}"/>
              </a:ext>
            </a:extLst>
          </p:cNvPr>
          <p:cNvSpPr txBox="1"/>
          <p:nvPr userDrawn="1"/>
        </p:nvSpPr>
        <p:spPr>
          <a:xfrm>
            <a:off x="2222873" y="2771982"/>
            <a:ext cx="46326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Cent</a:t>
            </a:r>
          </a:p>
        </p:txBody>
      </p:sp>
      <p:sp>
        <p:nvSpPr>
          <p:cNvPr id="24" name="TextBox 23">
            <a:extLst>
              <a:ext uri="{FF2B5EF4-FFF2-40B4-BE49-F238E27FC236}">
                <a16:creationId xmlns:a16="http://schemas.microsoft.com/office/drawing/2014/main" id="{927F356E-C6D6-1348-B8BA-87B6DD8914E6}"/>
              </a:ext>
            </a:extLst>
          </p:cNvPr>
          <p:cNvSpPr txBox="1"/>
          <p:nvPr userDrawn="1"/>
        </p:nvSpPr>
        <p:spPr>
          <a:xfrm>
            <a:off x="2214635" y="2951406"/>
            <a:ext cx="42960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RCC</a:t>
            </a:r>
          </a:p>
        </p:txBody>
      </p:sp>
      <p:sp>
        <p:nvSpPr>
          <p:cNvPr id="25" name="TextBox 24">
            <a:extLst>
              <a:ext uri="{FF2B5EF4-FFF2-40B4-BE49-F238E27FC236}">
                <a16:creationId xmlns:a16="http://schemas.microsoft.com/office/drawing/2014/main" id="{7F19AAE8-0ABF-BF43-BC9B-E52E48B1D72E}"/>
              </a:ext>
            </a:extLst>
          </p:cNvPr>
          <p:cNvSpPr txBox="1"/>
          <p:nvPr userDrawn="1"/>
        </p:nvSpPr>
        <p:spPr>
          <a:xfrm>
            <a:off x="2222873" y="3119784"/>
            <a:ext cx="368691"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AT</a:t>
            </a:r>
          </a:p>
        </p:txBody>
      </p:sp>
      <p:sp>
        <p:nvSpPr>
          <p:cNvPr id="26" name="TextBox 25">
            <a:extLst>
              <a:ext uri="{FF2B5EF4-FFF2-40B4-BE49-F238E27FC236}">
                <a16:creationId xmlns:a16="http://schemas.microsoft.com/office/drawing/2014/main" id="{D4667158-4DE0-644D-A9A9-B54A8E49CD07}"/>
              </a:ext>
            </a:extLst>
          </p:cNvPr>
          <p:cNvSpPr txBox="1"/>
          <p:nvPr userDrawn="1"/>
        </p:nvSpPr>
        <p:spPr>
          <a:xfrm>
            <a:off x="3083732" y="2589893"/>
            <a:ext cx="452047"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OBA</a:t>
            </a:r>
          </a:p>
        </p:txBody>
      </p:sp>
      <p:sp>
        <p:nvSpPr>
          <p:cNvPr id="27" name="TextBox 26">
            <a:extLst>
              <a:ext uri="{FF2B5EF4-FFF2-40B4-BE49-F238E27FC236}">
                <a16:creationId xmlns:a16="http://schemas.microsoft.com/office/drawing/2014/main" id="{4C312268-4024-5E4E-B24D-834E5DC43D83}"/>
              </a:ext>
            </a:extLst>
          </p:cNvPr>
          <p:cNvSpPr txBox="1"/>
          <p:nvPr userDrawn="1"/>
        </p:nvSpPr>
        <p:spPr>
          <a:xfrm>
            <a:off x="3091970" y="2951406"/>
            <a:ext cx="57868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USNH Office</a:t>
            </a:r>
          </a:p>
        </p:txBody>
      </p:sp>
      <p:sp>
        <p:nvSpPr>
          <p:cNvPr id="28" name="TextBox 27">
            <a:extLst>
              <a:ext uri="{FF2B5EF4-FFF2-40B4-BE49-F238E27FC236}">
                <a16:creationId xmlns:a16="http://schemas.microsoft.com/office/drawing/2014/main" id="{97DE890B-5F38-FC4A-A156-EFDD0887371D}"/>
              </a:ext>
            </a:extLst>
          </p:cNvPr>
          <p:cNvSpPr txBox="1"/>
          <p:nvPr userDrawn="1"/>
        </p:nvSpPr>
        <p:spPr>
          <a:xfrm>
            <a:off x="3083732" y="3119784"/>
            <a:ext cx="1054776"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Other/Unaccounted IT</a:t>
            </a:r>
          </a:p>
        </p:txBody>
      </p:sp>
      <p:sp>
        <p:nvSpPr>
          <p:cNvPr id="29" name="TextBox 28">
            <a:extLst>
              <a:ext uri="{FF2B5EF4-FFF2-40B4-BE49-F238E27FC236}">
                <a16:creationId xmlns:a16="http://schemas.microsoft.com/office/drawing/2014/main" id="{5A253FC1-9087-6D49-90D3-14C6BB662B42}"/>
              </a:ext>
            </a:extLst>
          </p:cNvPr>
          <p:cNvSpPr txBox="1"/>
          <p:nvPr userDrawn="1"/>
        </p:nvSpPr>
        <p:spPr>
          <a:xfrm>
            <a:off x="3091970" y="2771982"/>
            <a:ext cx="650819"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Facilities</a:t>
            </a:r>
          </a:p>
        </p:txBody>
      </p:sp>
      <p:sp>
        <p:nvSpPr>
          <p:cNvPr id="30" name="TextBox 29">
            <a:extLst>
              <a:ext uri="{FF2B5EF4-FFF2-40B4-BE49-F238E27FC236}">
                <a16:creationId xmlns:a16="http://schemas.microsoft.com/office/drawing/2014/main" id="{EEE48C88-A35A-3E44-87E0-4B67D9CB56D0}"/>
              </a:ext>
            </a:extLst>
          </p:cNvPr>
          <p:cNvSpPr txBox="1"/>
          <p:nvPr userDrawn="1"/>
        </p:nvSpPr>
        <p:spPr>
          <a:xfrm>
            <a:off x="1226087" y="2388071"/>
            <a:ext cx="1359346" cy="138499"/>
          </a:xfrm>
          <a:prstGeom prst="rect">
            <a:avLst/>
          </a:prstGeom>
          <a:noFill/>
        </p:spPr>
        <p:txBody>
          <a:bodyPr wrap="none" lIns="0" tIns="0" rIns="0" bIns="0" rtlCol="0" anchor="ctr" anchorCtr="0">
            <a:spAutoFit/>
          </a:bodyPr>
          <a:lstStyle/>
          <a:p>
            <a:r>
              <a:rPr lang="en-US" sz="900" b="1">
                <a:solidFill>
                  <a:schemeClr val="tx1">
                    <a:lumMod val="65000"/>
                    <a:lumOff val="35000"/>
                  </a:schemeClr>
                </a:solidFill>
              </a:rPr>
              <a:t>Function Performed (by org)</a:t>
            </a:r>
          </a:p>
        </p:txBody>
      </p:sp>
      <p:cxnSp>
        <p:nvCxnSpPr>
          <p:cNvPr id="58" name="Straight Connector 57" descr="Connector Line">
            <a:extLst>
              <a:ext uri="{FF2B5EF4-FFF2-40B4-BE49-F238E27FC236}">
                <a16:creationId xmlns:a16="http://schemas.microsoft.com/office/drawing/2014/main" id="{1DE4B104-112A-FD44-A258-90E7C1EAC6DA}"/>
              </a:ext>
            </a:extLst>
          </p:cNvPr>
          <p:cNvCxnSpPr>
            <a:cxnSpLocks/>
          </p:cNvCxnSpPr>
          <p:nvPr userDrawn="1"/>
        </p:nvCxnSpPr>
        <p:spPr>
          <a:xfrm flipH="1">
            <a:off x="8488555" y="2712805"/>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5BD392A0-B050-C24F-9926-7EDCB1EDD521}"/>
              </a:ext>
            </a:extLst>
          </p:cNvPr>
          <p:cNvSpPr/>
          <p:nvPr userDrawn="1"/>
        </p:nvSpPr>
        <p:spPr>
          <a:xfrm>
            <a:off x="5433944" y="2212067"/>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Graphic 59" descr="Stop">
            <a:extLst>
              <a:ext uri="{FF2B5EF4-FFF2-40B4-BE49-F238E27FC236}">
                <a16:creationId xmlns:a16="http://schemas.microsoft.com/office/drawing/2014/main" id="{90D8A142-2EE9-144F-9973-E3359E481BA9}"/>
              </a:ext>
            </a:extLst>
          </p:cNvPr>
          <p:cNvPicPr>
            <a:picLocks noChangeAspect="1"/>
          </p:cNvPicPr>
          <p:nvPr userDrawn="1"/>
        </p:nvPicPr>
        <p:blipFill>
          <a:blip r:embed="rId26">
            <a:extLst>
              <a:ext uri="{96DAC541-7B7A-43D3-8B79-37D633B846F1}">
                <asvg:svgBlip xmlns:asvg="http://schemas.microsoft.com/office/drawing/2016/SVG/main" r:embed="rId27"/>
              </a:ext>
            </a:extLst>
          </a:blip>
          <a:srcRect/>
          <a:stretch/>
        </p:blipFill>
        <p:spPr>
          <a:xfrm>
            <a:off x="5547757" y="2474689"/>
            <a:ext cx="137160" cy="137160"/>
          </a:xfrm>
          <a:prstGeom prst="rect">
            <a:avLst/>
          </a:prstGeom>
        </p:spPr>
      </p:pic>
      <p:pic>
        <p:nvPicPr>
          <p:cNvPr id="61" name="Graphic 60" descr="Stop">
            <a:extLst>
              <a:ext uri="{FF2B5EF4-FFF2-40B4-BE49-F238E27FC236}">
                <a16:creationId xmlns:a16="http://schemas.microsoft.com/office/drawing/2014/main" id="{21CD55CC-955C-E646-8EB9-FE88B1FFCBBA}"/>
              </a:ext>
            </a:extLst>
          </p:cNvPr>
          <p:cNvPicPr>
            <a:picLocks noChangeAspect="1"/>
          </p:cNvPicPr>
          <p:nvPr userDrawn="1"/>
        </p:nvPicPr>
        <p:blipFill>
          <a:blip r:embed="rId28">
            <a:extLst>
              <a:ext uri="{96DAC541-7B7A-43D3-8B79-37D633B846F1}">
                <asvg:svgBlip xmlns:asvg="http://schemas.microsoft.com/office/drawing/2016/SVG/main" r:embed="rId29"/>
              </a:ext>
            </a:extLst>
          </a:blip>
          <a:srcRect/>
          <a:stretch/>
        </p:blipFill>
        <p:spPr>
          <a:xfrm>
            <a:off x="5547757" y="2660638"/>
            <a:ext cx="137160" cy="137160"/>
          </a:xfrm>
          <a:prstGeom prst="rect">
            <a:avLst/>
          </a:prstGeom>
        </p:spPr>
      </p:pic>
      <p:pic>
        <p:nvPicPr>
          <p:cNvPr id="62" name="Graphic 61" descr="Stop">
            <a:extLst>
              <a:ext uri="{FF2B5EF4-FFF2-40B4-BE49-F238E27FC236}">
                <a16:creationId xmlns:a16="http://schemas.microsoft.com/office/drawing/2014/main" id="{6B880BB4-EE1A-CD4D-8543-2FCC3F2BB903}"/>
              </a:ext>
            </a:extLst>
          </p:cNvPr>
          <p:cNvPicPr>
            <a:picLocks noChangeAspect="1"/>
          </p:cNvPicPr>
          <p:nvPr userDrawn="1"/>
        </p:nvPicPr>
        <p:blipFill>
          <a:blip r:embed="rId30">
            <a:extLst>
              <a:ext uri="{96DAC541-7B7A-43D3-8B79-37D633B846F1}">
                <asvg:svgBlip xmlns:asvg="http://schemas.microsoft.com/office/drawing/2016/SVG/main" r:embed="rId31"/>
              </a:ext>
            </a:extLst>
          </a:blip>
          <a:srcRect/>
          <a:stretch/>
        </p:blipFill>
        <p:spPr>
          <a:xfrm>
            <a:off x="5547757" y="2840062"/>
            <a:ext cx="137160" cy="137160"/>
          </a:xfrm>
          <a:prstGeom prst="rect">
            <a:avLst/>
          </a:prstGeom>
        </p:spPr>
      </p:pic>
      <p:pic>
        <p:nvPicPr>
          <p:cNvPr id="63" name="Graphic 62" descr="Stop">
            <a:extLst>
              <a:ext uri="{FF2B5EF4-FFF2-40B4-BE49-F238E27FC236}">
                <a16:creationId xmlns:a16="http://schemas.microsoft.com/office/drawing/2014/main" id="{D677E06E-20C3-9848-A5AE-BF6424F87C5C}"/>
              </a:ext>
            </a:extLst>
          </p:cNvPr>
          <p:cNvPicPr>
            <a:picLocks noChangeAspect="1"/>
          </p:cNvPicPr>
          <p:nvPr userDrawn="1"/>
        </p:nvPicPr>
        <p:blipFill>
          <a:blip r:embed="rId32">
            <a:extLst>
              <a:ext uri="{96DAC541-7B7A-43D3-8B79-37D633B846F1}">
                <asvg:svgBlip xmlns:asvg="http://schemas.microsoft.com/office/drawing/2016/SVG/main" r:embed="rId33"/>
              </a:ext>
            </a:extLst>
          </a:blip>
          <a:srcRect/>
          <a:stretch/>
        </p:blipFill>
        <p:spPr>
          <a:xfrm>
            <a:off x="5547757" y="3008440"/>
            <a:ext cx="137160" cy="137160"/>
          </a:xfrm>
          <a:prstGeom prst="rect">
            <a:avLst/>
          </a:prstGeom>
        </p:spPr>
      </p:pic>
      <p:pic>
        <p:nvPicPr>
          <p:cNvPr id="64" name="Graphic 63" descr="Stop">
            <a:extLst>
              <a:ext uri="{FF2B5EF4-FFF2-40B4-BE49-F238E27FC236}">
                <a16:creationId xmlns:a16="http://schemas.microsoft.com/office/drawing/2014/main" id="{6383B92C-FEB3-BB4C-94E3-8C8F907C26B0}"/>
              </a:ext>
            </a:extLst>
          </p:cNvPr>
          <p:cNvPicPr>
            <a:picLocks noChangeAspect="1"/>
          </p:cNvPicPr>
          <p:nvPr userDrawn="1"/>
        </p:nvPicPr>
        <p:blipFill>
          <a:blip r:embed="rId34">
            <a:extLst>
              <a:ext uri="{96DAC541-7B7A-43D3-8B79-37D633B846F1}">
                <asvg:svgBlip xmlns:asvg="http://schemas.microsoft.com/office/drawing/2016/SVG/main" r:embed="rId35"/>
              </a:ext>
            </a:extLst>
          </a:blip>
          <a:srcRect/>
          <a:stretch/>
        </p:blipFill>
        <p:spPr>
          <a:xfrm>
            <a:off x="6375663" y="2474689"/>
            <a:ext cx="137160" cy="137160"/>
          </a:xfrm>
          <a:prstGeom prst="rect">
            <a:avLst/>
          </a:prstGeom>
        </p:spPr>
      </p:pic>
      <p:pic>
        <p:nvPicPr>
          <p:cNvPr id="65" name="Graphic 64" descr="Stop">
            <a:extLst>
              <a:ext uri="{FF2B5EF4-FFF2-40B4-BE49-F238E27FC236}">
                <a16:creationId xmlns:a16="http://schemas.microsoft.com/office/drawing/2014/main" id="{BB9C8C08-6625-9D4B-8E8C-D03190D50F82}"/>
              </a:ext>
            </a:extLst>
          </p:cNvPr>
          <p:cNvPicPr>
            <a:picLocks noChangeAspect="1"/>
          </p:cNvPicPr>
          <p:nvPr userDrawn="1"/>
        </p:nvPicPr>
        <p:blipFill>
          <a:blip r:embed="rId36">
            <a:extLst>
              <a:ext uri="{96DAC541-7B7A-43D3-8B79-37D633B846F1}">
                <asvg:svgBlip xmlns:asvg="http://schemas.microsoft.com/office/drawing/2016/SVG/main" r:embed="rId37"/>
              </a:ext>
            </a:extLst>
          </a:blip>
          <a:srcRect/>
          <a:stretch/>
        </p:blipFill>
        <p:spPr>
          <a:xfrm>
            <a:off x="6375663" y="2660638"/>
            <a:ext cx="137160" cy="137160"/>
          </a:xfrm>
          <a:prstGeom prst="rect">
            <a:avLst/>
          </a:prstGeom>
        </p:spPr>
      </p:pic>
      <p:pic>
        <p:nvPicPr>
          <p:cNvPr id="66" name="Graphic 65" descr="Stop">
            <a:extLst>
              <a:ext uri="{FF2B5EF4-FFF2-40B4-BE49-F238E27FC236}">
                <a16:creationId xmlns:a16="http://schemas.microsoft.com/office/drawing/2014/main" id="{3E2D5077-536A-9642-B1EE-13959AEF6964}"/>
              </a:ext>
            </a:extLst>
          </p:cNvPr>
          <p:cNvPicPr>
            <a:picLocks noChangeAspect="1"/>
          </p:cNvPicPr>
          <p:nvPr userDrawn="1"/>
        </p:nvPicPr>
        <p:blipFill>
          <a:blip r:embed="rId38">
            <a:extLst>
              <a:ext uri="{96DAC541-7B7A-43D3-8B79-37D633B846F1}">
                <asvg:svgBlip xmlns:asvg="http://schemas.microsoft.com/office/drawing/2016/SVG/main" r:embed="rId39"/>
              </a:ext>
            </a:extLst>
          </a:blip>
          <a:srcRect/>
          <a:stretch/>
        </p:blipFill>
        <p:spPr>
          <a:xfrm>
            <a:off x="6375663" y="2840062"/>
            <a:ext cx="137160" cy="137160"/>
          </a:xfrm>
          <a:prstGeom prst="rect">
            <a:avLst/>
          </a:prstGeom>
        </p:spPr>
      </p:pic>
      <p:pic>
        <p:nvPicPr>
          <p:cNvPr id="67" name="Graphic 66" descr="Stop">
            <a:extLst>
              <a:ext uri="{FF2B5EF4-FFF2-40B4-BE49-F238E27FC236}">
                <a16:creationId xmlns:a16="http://schemas.microsoft.com/office/drawing/2014/main" id="{6BBCF782-6434-A347-A8EF-5C2F2C11AF16}"/>
              </a:ext>
            </a:extLst>
          </p:cNvPr>
          <p:cNvPicPr>
            <a:picLocks noChangeAspect="1"/>
          </p:cNvPicPr>
          <p:nvPr userDrawn="1"/>
        </p:nvPicPr>
        <p:blipFill>
          <a:blip r:embed="rId40">
            <a:extLst>
              <a:ext uri="{96DAC541-7B7A-43D3-8B79-37D633B846F1}">
                <asvg:svgBlip xmlns:asvg="http://schemas.microsoft.com/office/drawing/2016/SVG/main" r:embed="rId41"/>
              </a:ext>
            </a:extLst>
          </a:blip>
          <a:srcRect/>
          <a:stretch/>
        </p:blipFill>
        <p:spPr>
          <a:xfrm>
            <a:off x="6375663" y="3008440"/>
            <a:ext cx="137160" cy="137160"/>
          </a:xfrm>
          <a:prstGeom prst="rect">
            <a:avLst/>
          </a:prstGeom>
        </p:spPr>
      </p:pic>
      <p:pic>
        <p:nvPicPr>
          <p:cNvPr id="68" name="Graphic 67" descr="Stop">
            <a:extLst>
              <a:ext uri="{FF2B5EF4-FFF2-40B4-BE49-F238E27FC236}">
                <a16:creationId xmlns:a16="http://schemas.microsoft.com/office/drawing/2014/main" id="{558C1BAC-7E40-3540-AF0A-6DA1292A9EBD}"/>
              </a:ext>
            </a:extLst>
          </p:cNvPr>
          <p:cNvPicPr>
            <a:picLocks noChangeAspect="1"/>
          </p:cNvPicPr>
          <p:nvPr userDrawn="1"/>
        </p:nvPicPr>
        <p:blipFill>
          <a:blip r:embed="rId42">
            <a:extLst>
              <a:ext uri="{96DAC541-7B7A-43D3-8B79-37D633B846F1}">
                <asvg:svgBlip xmlns:asvg="http://schemas.microsoft.com/office/drawing/2016/SVG/main" r:embed="rId43"/>
              </a:ext>
            </a:extLst>
          </a:blip>
          <a:srcRect/>
          <a:stretch/>
        </p:blipFill>
        <p:spPr>
          <a:xfrm>
            <a:off x="7261234" y="2474689"/>
            <a:ext cx="137160" cy="137160"/>
          </a:xfrm>
          <a:prstGeom prst="rect">
            <a:avLst/>
          </a:prstGeom>
        </p:spPr>
      </p:pic>
      <p:pic>
        <p:nvPicPr>
          <p:cNvPr id="69" name="Graphic 68" descr="Stop">
            <a:extLst>
              <a:ext uri="{FF2B5EF4-FFF2-40B4-BE49-F238E27FC236}">
                <a16:creationId xmlns:a16="http://schemas.microsoft.com/office/drawing/2014/main" id="{6940897B-004F-5D4D-B9B9-E2F5927B4FDD}"/>
              </a:ext>
            </a:extLst>
          </p:cNvPr>
          <p:cNvPicPr>
            <a:picLocks noChangeAspect="1"/>
          </p:cNvPicPr>
          <p:nvPr userDrawn="1"/>
        </p:nvPicPr>
        <p:blipFill>
          <a:blip r:embed="rId44">
            <a:extLst>
              <a:ext uri="{96DAC541-7B7A-43D3-8B79-37D633B846F1}">
                <asvg:svgBlip xmlns:asvg="http://schemas.microsoft.com/office/drawing/2016/SVG/main" r:embed="rId45"/>
              </a:ext>
            </a:extLst>
          </a:blip>
          <a:srcRect/>
          <a:stretch/>
        </p:blipFill>
        <p:spPr>
          <a:xfrm>
            <a:off x="7261234" y="2840062"/>
            <a:ext cx="137160" cy="137160"/>
          </a:xfrm>
          <a:prstGeom prst="rect">
            <a:avLst/>
          </a:prstGeom>
        </p:spPr>
      </p:pic>
      <p:pic>
        <p:nvPicPr>
          <p:cNvPr id="70" name="Graphic 69" descr="Stop">
            <a:extLst>
              <a:ext uri="{FF2B5EF4-FFF2-40B4-BE49-F238E27FC236}">
                <a16:creationId xmlns:a16="http://schemas.microsoft.com/office/drawing/2014/main" id="{92FB7E23-AB81-9342-8E85-5CBC08699178}"/>
              </a:ext>
            </a:extLst>
          </p:cNvPr>
          <p:cNvPicPr>
            <a:picLocks noChangeAspect="1"/>
          </p:cNvPicPr>
          <p:nvPr userDrawn="1"/>
        </p:nvPicPr>
        <p:blipFill>
          <a:blip r:embed="rId46">
            <a:extLst>
              <a:ext uri="{96DAC541-7B7A-43D3-8B79-37D633B846F1}">
                <asvg:svgBlip xmlns:asvg="http://schemas.microsoft.com/office/drawing/2016/SVG/main" r:embed="rId47"/>
              </a:ext>
            </a:extLst>
          </a:blip>
          <a:srcRect/>
          <a:stretch/>
        </p:blipFill>
        <p:spPr>
          <a:xfrm>
            <a:off x="7261234" y="3008440"/>
            <a:ext cx="137160" cy="137160"/>
          </a:xfrm>
          <a:prstGeom prst="rect">
            <a:avLst/>
          </a:prstGeom>
        </p:spPr>
      </p:pic>
      <p:pic>
        <p:nvPicPr>
          <p:cNvPr id="71" name="Graphic 70" descr="Stop">
            <a:extLst>
              <a:ext uri="{FF2B5EF4-FFF2-40B4-BE49-F238E27FC236}">
                <a16:creationId xmlns:a16="http://schemas.microsoft.com/office/drawing/2014/main" id="{8A61D2C5-F202-B742-924B-7A5E1AB23F86}"/>
              </a:ext>
            </a:extLst>
          </p:cNvPr>
          <p:cNvPicPr>
            <a:picLocks noChangeAspect="1"/>
          </p:cNvPicPr>
          <p:nvPr userDrawn="1"/>
        </p:nvPicPr>
        <p:blipFill>
          <a:blip r:embed="rId48">
            <a:extLst>
              <a:ext uri="{96DAC541-7B7A-43D3-8B79-37D633B846F1}">
                <asvg:svgBlip xmlns:asvg="http://schemas.microsoft.com/office/drawing/2016/SVG/main" r:embed="rId49"/>
              </a:ext>
            </a:extLst>
          </a:blip>
          <a:srcRect/>
          <a:stretch/>
        </p:blipFill>
        <p:spPr>
          <a:xfrm>
            <a:off x="7261234" y="2660638"/>
            <a:ext cx="137160" cy="137160"/>
          </a:xfrm>
          <a:prstGeom prst="rect">
            <a:avLst/>
          </a:prstGeom>
        </p:spPr>
      </p:pic>
      <p:sp>
        <p:nvSpPr>
          <p:cNvPr id="72" name="TextBox 71">
            <a:extLst>
              <a:ext uri="{FF2B5EF4-FFF2-40B4-BE49-F238E27FC236}">
                <a16:creationId xmlns:a16="http://schemas.microsoft.com/office/drawing/2014/main" id="{81B439D4-BDDE-4A4E-8C40-AF83D5202E60}"/>
              </a:ext>
            </a:extLst>
          </p:cNvPr>
          <p:cNvSpPr txBox="1"/>
          <p:nvPr userDrawn="1"/>
        </p:nvSpPr>
        <p:spPr>
          <a:xfrm>
            <a:off x="5757992" y="2477880"/>
            <a:ext cx="18594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GSC</a:t>
            </a:r>
          </a:p>
        </p:txBody>
      </p:sp>
      <p:sp>
        <p:nvSpPr>
          <p:cNvPr id="73" name="TextBox 72">
            <a:extLst>
              <a:ext uri="{FF2B5EF4-FFF2-40B4-BE49-F238E27FC236}">
                <a16:creationId xmlns:a16="http://schemas.microsoft.com/office/drawing/2014/main" id="{7AC2B055-38B1-BD4A-92A0-F1279826233B}"/>
              </a:ext>
            </a:extLst>
          </p:cNvPr>
          <p:cNvSpPr txBox="1"/>
          <p:nvPr userDrawn="1"/>
        </p:nvSpPr>
        <p:spPr>
          <a:xfrm>
            <a:off x="5757992" y="2659969"/>
            <a:ext cx="173124"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KSC</a:t>
            </a:r>
          </a:p>
        </p:txBody>
      </p:sp>
      <p:sp>
        <p:nvSpPr>
          <p:cNvPr id="74" name="TextBox 73">
            <a:extLst>
              <a:ext uri="{FF2B5EF4-FFF2-40B4-BE49-F238E27FC236}">
                <a16:creationId xmlns:a16="http://schemas.microsoft.com/office/drawing/2014/main" id="{C250CF8D-A1A2-DE45-BA2A-0690F4F5633A}"/>
              </a:ext>
            </a:extLst>
          </p:cNvPr>
          <p:cNvSpPr txBox="1"/>
          <p:nvPr userDrawn="1"/>
        </p:nvSpPr>
        <p:spPr>
          <a:xfrm>
            <a:off x="5757992" y="2839393"/>
            <a:ext cx="18594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PSU</a:t>
            </a:r>
          </a:p>
        </p:txBody>
      </p:sp>
      <p:sp>
        <p:nvSpPr>
          <p:cNvPr id="75" name="TextBox 74">
            <a:extLst>
              <a:ext uri="{FF2B5EF4-FFF2-40B4-BE49-F238E27FC236}">
                <a16:creationId xmlns:a16="http://schemas.microsoft.com/office/drawing/2014/main" id="{BC97D29C-0A6E-D548-98A1-D8368DCF85C2}"/>
              </a:ext>
            </a:extLst>
          </p:cNvPr>
          <p:cNvSpPr txBox="1"/>
          <p:nvPr userDrawn="1"/>
        </p:nvSpPr>
        <p:spPr>
          <a:xfrm>
            <a:off x="5757992" y="3007771"/>
            <a:ext cx="460062"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Man</a:t>
            </a:r>
          </a:p>
        </p:txBody>
      </p:sp>
      <p:sp>
        <p:nvSpPr>
          <p:cNvPr id="76" name="TextBox 75">
            <a:extLst>
              <a:ext uri="{FF2B5EF4-FFF2-40B4-BE49-F238E27FC236}">
                <a16:creationId xmlns:a16="http://schemas.microsoft.com/office/drawing/2014/main" id="{82CD5D0F-6016-5A41-A580-62DF244A7C9B}"/>
              </a:ext>
            </a:extLst>
          </p:cNvPr>
          <p:cNvSpPr txBox="1"/>
          <p:nvPr userDrawn="1"/>
        </p:nvSpPr>
        <p:spPr>
          <a:xfrm>
            <a:off x="6561185" y="2477880"/>
            <a:ext cx="42960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Law</a:t>
            </a:r>
          </a:p>
        </p:txBody>
      </p:sp>
      <p:sp>
        <p:nvSpPr>
          <p:cNvPr id="77" name="TextBox 76">
            <a:extLst>
              <a:ext uri="{FF2B5EF4-FFF2-40B4-BE49-F238E27FC236}">
                <a16:creationId xmlns:a16="http://schemas.microsoft.com/office/drawing/2014/main" id="{ABA95FB5-2BFB-F842-B890-61671AFEBB9E}"/>
              </a:ext>
            </a:extLst>
          </p:cNvPr>
          <p:cNvSpPr txBox="1"/>
          <p:nvPr userDrawn="1"/>
        </p:nvSpPr>
        <p:spPr>
          <a:xfrm>
            <a:off x="6569423" y="2659969"/>
            <a:ext cx="46326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Cent</a:t>
            </a:r>
          </a:p>
        </p:txBody>
      </p:sp>
      <p:sp>
        <p:nvSpPr>
          <p:cNvPr id="78" name="TextBox 77">
            <a:extLst>
              <a:ext uri="{FF2B5EF4-FFF2-40B4-BE49-F238E27FC236}">
                <a16:creationId xmlns:a16="http://schemas.microsoft.com/office/drawing/2014/main" id="{DD2847B0-C0B9-FE4A-9447-E01FF1CF0825}"/>
              </a:ext>
            </a:extLst>
          </p:cNvPr>
          <p:cNvSpPr txBox="1"/>
          <p:nvPr userDrawn="1"/>
        </p:nvSpPr>
        <p:spPr>
          <a:xfrm>
            <a:off x="6561185" y="2839393"/>
            <a:ext cx="42960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RCC</a:t>
            </a:r>
          </a:p>
        </p:txBody>
      </p:sp>
      <p:sp>
        <p:nvSpPr>
          <p:cNvPr id="79" name="TextBox 78">
            <a:extLst>
              <a:ext uri="{FF2B5EF4-FFF2-40B4-BE49-F238E27FC236}">
                <a16:creationId xmlns:a16="http://schemas.microsoft.com/office/drawing/2014/main" id="{923D88BC-CBE1-E949-969D-57FEE008C74E}"/>
              </a:ext>
            </a:extLst>
          </p:cNvPr>
          <p:cNvSpPr txBox="1"/>
          <p:nvPr userDrawn="1"/>
        </p:nvSpPr>
        <p:spPr>
          <a:xfrm>
            <a:off x="6569423" y="3007771"/>
            <a:ext cx="368691"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AT</a:t>
            </a:r>
          </a:p>
        </p:txBody>
      </p:sp>
      <p:sp>
        <p:nvSpPr>
          <p:cNvPr id="80" name="TextBox 79">
            <a:extLst>
              <a:ext uri="{FF2B5EF4-FFF2-40B4-BE49-F238E27FC236}">
                <a16:creationId xmlns:a16="http://schemas.microsoft.com/office/drawing/2014/main" id="{F8CA84A0-84C7-9B42-8189-38D60635D3A8}"/>
              </a:ext>
            </a:extLst>
          </p:cNvPr>
          <p:cNvSpPr txBox="1"/>
          <p:nvPr userDrawn="1"/>
        </p:nvSpPr>
        <p:spPr>
          <a:xfrm>
            <a:off x="7430282" y="2477880"/>
            <a:ext cx="452047"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OBA</a:t>
            </a:r>
          </a:p>
        </p:txBody>
      </p:sp>
      <p:sp>
        <p:nvSpPr>
          <p:cNvPr id="81" name="TextBox 80">
            <a:extLst>
              <a:ext uri="{FF2B5EF4-FFF2-40B4-BE49-F238E27FC236}">
                <a16:creationId xmlns:a16="http://schemas.microsoft.com/office/drawing/2014/main" id="{3DA1CECF-BF53-9B43-BCAA-DB73974B2640}"/>
              </a:ext>
            </a:extLst>
          </p:cNvPr>
          <p:cNvSpPr txBox="1"/>
          <p:nvPr userDrawn="1"/>
        </p:nvSpPr>
        <p:spPr>
          <a:xfrm>
            <a:off x="7438520" y="2839393"/>
            <a:ext cx="57868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USNH Office</a:t>
            </a:r>
          </a:p>
        </p:txBody>
      </p:sp>
      <p:sp>
        <p:nvSpPr>
          <p:cNvPr id="82" name="TextBox 81">
            <a:extLst>
              <a:ext uri="{FF2B5EF4-FFF2-40B4-BE49-F238E27FC236}">
                <a16:creationId xmlns:a16="http://schemas.microsoft.com/office/drawing/2014/main" id="{8D3E5F6F-1035-F44F-90B8-C53F8D637E96}"/>
              </a:ext>
            </a:extLst>
          </p:cNvPr>
          <p:cNvSpPr txBox="1"/>
          <p:nvPr userDrawn="1"/>
        </p:nvSpPr>
        <p:spPr>
          <a:xfrm>
            <a:off x="7430282" y="3007771"/>
            <a:ext cx="1054776"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Other/Unaccounted IT</a:t>
            </a:r>
          </a:p>
        </p:txBody>
      </p:sp>
      <p:sp>
        <p:nvSpPr>
          <p:cNvPr id="83" name="TextBox 82">
            <a:extLst>
              <a:ext uri="{FF2B5EF4-FFF2-40B4-BE49-F238E27FC236}">
                <a16:creationId xmlns:a16="http://schemas.microsoft.com/office/drawing/2014/main" id="{FBCB148C-60CF-C140-9EB0-CA01FACD624A}"/>
              </a:ext>
            </a:extLst>
          </p:cNvPr>
          <p:cNvSpPr txBox="1"/>
          <p:nvPr userDrawn="1"/>
        </p:nvSpPr>
        <p:spPr>
          <a:xfrm>
            <a:off x="7438520" y="2659969"/>
            <a:ext cx="650819"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Facilities</a:t>
            </a:r>
          </a:p>
        </p:txBody>
      </p:sp>
      <p:sp>
        <p:nvSpPr>
          <p:cNvPr id="84" name="TextBox 83">
            <a:extLst>
              <a:ext uri="{FF2B5EF4-FFF2-40B4-BE49-F238E27FC236}">
                <a16:creationId xmlns:a16="http://schemas.microsoft.com/office/drawing/2014/main" id="{E8EED77D-617C-7B45-B32C-60816DF0F1A2}"/>
              </a:ext>
            </a:extLst>
          </p:cNvPr>
          <p:cNvSpPr txBox="1"/>
          <p:nvPr userDrawn="1"/>
        </p:nvSpPr>
        <p:spPr>
          <a:xfrm>
            <a:off x="5572637" y="2276058"/>
            <a:ext cx="1359346" cy="138499"/>
          </a:xfrm>
          <a:prstGeom prst="rect">
            <a:avLst/>
          </a:prstGeom>
          <a:noFill/>
        </p:spPr>
        <p:txBody>
          <a:bodyPr wrap="none" lIns="0" tIns="0" rIns="0" bIns="0" rtlCol="0" anchor="ctr" anchorCtr="0">
            <a:spAutoFit/>
          </a:bodyPr>
          <a:lstStyle/>
          <a:p>
            <a:r>
              <a:rPr lang="en-US" sz="900" b="1">
                <a:solidFill>
                  <a:schemeClr val="tx1">
                    <a:lumMod val="65000"/>
                    <a:lumOff val="35000"/>
                  </a:schemeClr>
                </a:solidFill>
              </a:rPr>
              <a:t>Function Performed (by org)</a:t>
            </a:r>
          </a:p>
        </p:txBody>
      </p:sp>
      <p:cxnSp>
        <p:nvCxnSpPr>
          <p:cNvPr id="85" name="Straight Connector 84" descr="Connector Line">
            <a:extLst>
              <a:ext uri="{FF2B5EF4-FFF2-40B4-BE49-F238E27FC236}">
                <a16:creationId xmlns:a16="http://schemas.microsoft.com/office/drawing/2014/main" id="{2CB4F2D4-859D-7342-85B2-8A79B565DECE}"/>
              </a:ext>
            </a:extLst>
          </p:cNvPr>
          <p:cNvCxnSpPr>
            <a:cxnSpLocks/>
          </p:cNvCxnSpPr>
          <p:nvPr userDrawn="1"/>
        </p:nvCxnSpPr>
        <p:spPr>
          <a:xfrm flipH="1">
            <a:off x="8488555" y="3930917"/>
            <a:ext cx="16839" cy="0"/>
          </a:xfrm>
          <a:prstGeom prst="line">
            <a:avLst/>
          </a:prstGeom>
          <a:ln w="31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9C6380D9-ABC1-EF4E-A250-2BA45FB961A5}"/>
              </a:ext>
            </a:extLst>
          </p:cNvPr>
          <p:cNvSpPr/>
          <p:nvPr userDrawn="1"/>
        </p:nvSpPr>
        <p:spPr>
          <a:xfrm>
            <a:off x="5433944" y="3430179"/>
            <a:ext cx="3226754" cy="1023590"/>
          </a:xfrm>
          <a:prstGeom prst="rect">
            <a:avLst/>
          </a:prstGeom>
          <a:solidFill>
            <a:schemeClr val="bg1"/>
          </a:solidFill>
          <a:ln w="63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7" name="Graphic 86" descr="Stop">
            <a:extLst>
              <a:ext uri="{FF2B5EF4-FFF2-40B4-BE49-F238E27FC236}">
                <a16:creationId xmlns:a16="http://schemas.microsoft.com/office/drawing/2014/main" id="{07B2E0C7-23DD-B84F-90EF-EBF6D5E35564}"/>
              </a:ext>
            </a:extLst>
          </p:cNvPr>
          <p:cNvPicPr>
            <a:picLocks noChangeAspect="1"/>
          </p:cNvPicPr>
          <p:nvPr userDrawn="1"/>
        </p:nvPicPr>
        <p:blipFill>
          <a:blip r:embed="rId38">
            <a:extLst>
              <a:ext uri="{96DAC541-7B7A-43D3-8B79-37D633B846F1}">
                <asvg:svgBlip xmlns:asvg="http://schemas.microsoft.com/office/drawing/2016/SVG/main" r:embed="rId39"/>
              </a:ext>
            </a:extLst>
          </a:blip>
          <a:srcRect/>
          <a:stretch/>
        </p:blipFill>
        <p:spPr>
          <a:xfrm>
            <a:off x="5547757" y="3692801"/>
            <a:ext cx="137160" cy="137160"/>
          </a:xfrm>
          <a:prstGeom prst="rect">
            <a:avLst/>
          </a:prstGeom>
        </p:spPr>
      </p:pic>
      <p:pic>
        <p:nvPicPr>
          <p:cNvPr id="88" name="Graphic 87" descr="Stop">
            <a:extLst>
              <a:ext uri="{FF2B5EF4-FFF2-40B4-BE49-F238E27FC236}">
                <a16:creationId xmlns:a16="http://schemas.microsoft.com/office/drawing/2014/main" id="{2310FE9E-F572-954B-B224-16B33014C3A9}"/>
              </a:ext>
            </a:extLst>
          </p:cNvPr>
          <p:cNvPicPr>
            <a:picLocks noChangeAspect="1"/>
          </p:cNvPicPr>
          <p:nvPr userDrawn="1"/>
        </p:nvPicPr>
        <p:blipFill>
          <a:blip r:embed="rId28">
            <a:extLst>
              <a:ext uri="{96DAC541-7B7A-43D3-8B79-37D633B846F1}">
                <asvg:svgBlip xmlns:asvg="http://schemas.microsoft.com/office/drawing/2016/SVG/main" r:embed="rId29"/>
              </a:ext>
            </a:extLst>
          </a:blip>
          <a:srcRect/>
          <a:stretch/>
        </p:blipFill>
        <p:spPr>
          <a:xfrm>
            <a:off x="5547757" y="3878750"/>
            <a:ext cx="137160" cy="137160"/>
          </a:xfrm>
          <a:prstGeom prst="rect">
            <a:avLst/>
          </a:prstGeom>
        </p:spPr>
      </p:pic>
      <p:pic>
        <p:nvPicPr>
          <p:cNvPr id="89" name="Graphic 88" descr="Stop">
            <a:extLst>
              <a:ext uri="{FF2B5EF4-FFF2-40B4-BE49-F238E27FC236}">
                <a16:creationId xmlns:a16="http://schemas.microsoft.com/office/drawing/2014/main" id="{86BFEB96-2ED0-CB4A-A27D-54E445CB2C7F}"/>
              </a:ext>
            </a:extLst>
          </p:cNvPr>
          <p:cNvPicPr>
            <a:picLocks noChangeAspect="1"/>
          </p:cNvPicPr>
          <p:nvPr userDrawn="1"/>
        </p:nvPicPr>
        <p:blipFill>
          <a:blip r:embed="rId36">
            <a:extLst>
              <a:ext uri="{96DAC541-7B7A-43D3-8B79-37D633B846F1}">
                <asvg:svgBlip xmlns:asvg="http://schemas.microsoft.com/office/drawing/2016/SVG/main" r:embed="rId37"/>
              </a:ext>
            </a:extLst>
          </a:blip>
          <a:srcRect/>
          <a:stretch/>
        </p:blipFill>
        <p:spPr>
          <a:xfrm>
            <a:off x="5547757" y="4058174"/>
            <a:ext cx="137160" cy="137160"/>
          </a:xfrm>
          <a:prstGeom prst="rect">
            <a:avLst/>
          </a:prstGeom>
        </p:spPr>
      </p:pic>
      <p:pic>
        <p:nvPicPr>
          <p:cNvPr id="90" name="Graphic 89" descr="Stop">
            <a:extLst>
              <a:ext uri="{FF2B5EF4-FFF2-40B4-BE49-F238E27FC236}">
                <a16:creationId xmlns:a16="http://schemas.microsoft.com/office/drawing/2014/main" id="{F733DCEB-989B-0946-AB72-D3C01BE374CA}"/>
              </a:ext>
            </a:extLst>
          </p:cNvPr>
          <p:cNvPicPr>
            <a:picLocks noChangeAspect="1"/>
          </p:cNvPicPr>
          <p:nvPr userDrawn="1"/>
        </p:nvPicPr>
        <p:blipFill>
          <a:blip r:embed="rId26">
            <a:extLst>
              <a:ext uri="{96DAC541-7B7A-43D3-8B79-37D633B846F1}">
                <asvg:svgBlip xmlns:asvg="http://schemas.microsoft.com/office/drawing/2016/SVG/main" r:embed="rId27"/>
              </a:ext>
            </a:extLst>
          </a:blip>
          <a:srcRect/>
          <a:stretch/>
        </p:blipFill>
        <p:spPr>
          <a:xfrm>
            <a:off x="5547757" y="4226552"/>
            <a:ext cx="137160" cy="137160"/>
          </a:xfrm>
          <a:prstGeom prst="rect">
            <a:avLst/>
          </a:prstGeom>
        </p:spPr>
      </p:pic>
      <p:pic>
        <p:nvPicPr>
          <p:cNvPr id="91" name="Graphic 90" descr="Stop">
            <a:extLst>
              <a:ext uri="{FF2B5EF4-FFF2-40B4-BE49-F238E27FC236}">
                <a16:creationId xmlns:a16="http://schemas.microsoft.com/office/drawing/2014/main" id="{CFEBD94C-2690-6841-873B-D9434F91E64B}"/>
              </a:ext>
            </a:extLst>
          </p:cNvPr>
          <p:cNvPicPr>
            <a:picLocks noChangeAspect="1"/>
          </p:cNvPicPr>
          <p:nvPr userDrawn="1"/>
        </p:nvPicPr>
        <p:blipFill>
          <a:blip r:embed="rId32">
            <a:extLst>
              <a:ext uri="{96DAC541-7B7A-43D3-8B79-37D633B846F1}">
                <asvg:svgBlip xmlns:asvg="http://schemas.microsoft.com/office/drawing/2016/SVG/main" r:embed="rId33"/>
              </a:ext>
            </a:extLst>
          </a:blip>
          <a:srcRect/>
          <a:stretch/>
        </p:blipFill>
        <p:spPr>
          <a:xfrm>
            <a:off x="6375663" y="3692801"/>
            <a:ext cx="137160" cy="137160"/>
          </a:xfrm>
          <a:prstGeom prst="rect">
            <a:avLst/>
          </a:prstGeom>
        </p:spPr>
      </p:pic>
      <p:pic>
        <p:nvPicPr>
          <p:cNvPr id="92" name="Graphic 91" descr="Stop">
            <a:extLst>
              <a:ext uri="{FF2B5EF4-FFF2-40B4-BE49-F238E27FC236}">
                <a16:creationId xmlns:a16="http://schemas.microsoft.com/office/drawing/2014/main" id="{BDE4C6F6-1C8F-0248-9FA8-E14D66407233}"/>
              </a:ext>
            </a:extLst>
          </p:cNvPr>
          <p:cNvPicPr>
            <a:picLocks noChangeAspect="1"/>
          </p:cNvPicPr>
          <p:nvPr userDrawn="1"/>
        </p:nvPicPr>
        <p:blipFill>
          <a:blip r:embed="rId30">
            <a:extLst>
              <a:ext uri="{96DAC541-7B7A-43D3-8B79-37D633B846F1}">
                <asvg:svgBlip xmlns:asvg="http://schemas.microsoft.com/office/drawing/2016/SVG/main" r:embed="rId31"/>
              </a:ext>
            </a:extLst>
          </a:blip>
          <a:srcRect/>
          <a:stretch/>
        </p:blipFill>
        <p:spPr>
          <a:xfrm>
            <a:off x="6375663" y="3878750"/>
            <a:ext cx="137160" cy="137160"/>
          </a:xfrm>
          <a:prstGeom prst="rect">
            <a:avLst/>
          </a:prstGeom>
        </p:spPr>
      </p:pic>
      <p:pic>
        <p:nvPicPr>
          <p:cNvPr id="93" name="Graphic 92" descr="Stop">
            <a:extLst>
              <a:ext uri="{FF2B5EF4-FFF2-40B4-BE49-F238E27FC236}">
                <a16:creationId xmlns:a16="http://schemas.microsoft.com/office/drawing/2014/main" id="{02649037-1263-034E-921E-0DD469856DEE}"/>
              </a:ext>
            </a:extLst>
          </p:cNvPr>
          <p:cNvPicPr>
            <a:picLocks noChangeAspect="1"/>
          </p:cNvPicPr>
          <p:nvPr userDrawn="1"/>
        </p:nvPicPr>
        <p:blipFill>
          <a:blip r:embed="rId34">
            <a:extLst>
              <a:ext uri="{96DAC541-7B7A-43D3-8B79-37D633B846F1}">
                <asvg:svgBlip xmlns:asvg="http://schemas.microsoft.com/office/drawing/2016/SVG/main" r:embed="rId35"/>
              </a:ext>
            </a:extLst>
          </a:blip>
          <a:srcRect/>
          <a:stretch/>
        </p:blipFill>
        <p:spPr>
          <a:xfrm>
            <a:off x="6375663" y="4058174"/>
            <a:ext cx="137160" cy="137160"/>
          </a:xfrm>
          <a:prstGeom prst="rect">
            <a:avLst/>
          </a:prstGeom>
        </p:spPr>
      </p:pic>
      <p:pic>
        <p:nvPicPr>
          <p:cNvPr id="94" name="Graphic 93" descr="Stop">
            <a:extLst>
              <a:ext uri="{FF2B5EF4-FFF2-40B4-BE49-F238E27FC236}">
                <a16:creationId xmlns:a16="http://schemas.microsoft.com/office/drawing/2014/main" id="{D43DDD65-428B-E64C-8086-5AE9ECD2C176}"/>
              </a:ext>
            </a:extLst>
          </p:cNvPr>
          <p:cNvPicPr>
            <a:picLocks noChangeAspect="1"/>
          </p:cNvPicPr>
          <p:nvPr userDrawn="1"/>
        </p:nvPicPr>
        <p:blipFill>
          <a:blip r:embed="rId40">
            <a:extLst>
              <a:ext uri="{96DAC541-7B7A-43D3-8B79-37D633B846F1}">
                <asvg:svgBlip xmlns:asvg="http://schemas.microsoft.com/office/drawing/2016/SVG/main" r:embed="rId41"/>
              </a:ext>
            </a:extLst>
          </a:blip>
          <a:srcRect/>
          <a:stretch/>
        </p:blipFill>
        <p:spPr>
          <a:xfrm>
            <a:off x="6375663" y="4226552"/>
            <a:ext cx="137160" cy="137160"/>
          </a:xfrm>
          <a:prstGeom prst="rect">
            <a:avLst/>
          </a:prstGeom>
        </p:spPr>
      </p:pic>
      <p:pic>
        <p:nvPicPr>
          <p:cNvPr id="95" name="Graphic 94" descr="Stop">
            <a:extLst>
              <a:ext uri="{FF2B5EF4-FFF2-40B4-BE49-F238E27FC236}">
                <a16:creationId xmlns:a16="http://schemas.microsoft.com/office/drawing/2014/main" id="{08299974-22F2-AB47-A23F-2CFCCBE0C14B}"/>
              </a:ext>
            </a:extLst>
          </p:cNvPr>
          <p:cNvPicPr>
            <a:picLocks noChangeAspect="1"/>
          </p:cNvPicPr>
          <p:nvPr userDrawn="1"/>
        </p:nvPicPr>
        <p:blipFill>
          <a:blip r:embed="rId42">
            <a:extLst>
              <a:ext uri="{96DAC541-7B7A-43D3-8B79-37D633B846F1}">
                <asvg:svgBlip xmlns:asvg="http://schemas.microsoft.com/office/drawing/2016/SVG/main" r:embed="rId43"/>
              </a:ext>
            </a:extLst>
          </a:blip>
          <a:srcRect/>
          <a:stretch/>
        </p:blipFill>
        <p:spPr>
          <a:xfrm>
            <a:off x="7261234" y="3692801"/>
            <a:ext cx="137160" cy="137160"/>
          </a:xfrm>
          <a:prstGeom prst="rect">
            <a:avLst/>
          </a:prstGeom>
        </p:spPr>
      </p:pic>
      <p:pic>
        <p:nvPicPr>
          <p:cNvPr id="96" name="Graphic 95" descr="Stop">
            <a:extLst>
              <a:ext uri="{FF2B5EF4-FFF2-40B4-BE49-F238E27FC236}">
                <a16:creationId xmlns:a16="http://schemas.microsoft.com/office/drawing/2014/main" id="{F9EF2ED4-2800-204B-9490-2A1BA638ADAF}"/>
              </a:ext>
            </a:extLst>
          </p:cNvPr>
          <p:cNvPicPr>
            <a:picLocks noChangeAspect="1"/>
          </p:cNvPicPr>
          <p:nvPr userDrawn="1"/>
        </p:nvPicPr>
        <p:blipFill>
          <a:blip r:embed="rId44">
            <a:extLst>
              <a:ext uri="{96DAC541-7B7A-43D3-8B79-37D633B846F1}">
                <asvg:svgBlip xmlns:asvg="http://schemas.microsoft.com/office/drawing/2016/SVG/main" r:embed="rId45"/>
              </a:ext>
            </a:extLst>
          </a:blip>
          <a:srcRect/>
          <a:stretch/>
        </p:blipFill>
        <p:spPr>
          <a:xfrm>
            <a:off x="7261234" y="4058174"/>
            <a:ext cx="137160" cy="137160"/>
          </a:xfrm>
          <a:prstGeom prst="rect">
            <a:avLst/>
          </a:prstGeom>
        </p:spPr>
      </p:pic>
      <p:pic>
        <p:nvPicPr>
          <p:cNvPr id="97" name="Graphic 96" descr="Stop">
            <a:extLst>
              <a:ext uri="{FF2B5EF4-FFF2-40B4-BE49-F238E27FC236}">
                <a16:creationId xmlns:a16="http://schemas.microsoft.com/office/drawing/2014/main" id="{F0525004-52D2-C348-8BAE-023F684753EC}"/>
              </a:ext>
            </a:extLst>
          </p:cNvPr>
          <p:cNvPicPr>
            <a:picLocks noChangeAspect="1"/>
          </p:cNvPicPr>
          <p:nvPr userDrawn="1"/>
        </p:nvPicPr>
        <p:blipFill>
          <a:blip r:embed="rId46">
            <a:extLst>
              <a:ext uri="{96DAC541-7B7A-43D3-8B79-37D633B846F1}">
                <asvg:svgBlip xmlns:asvg="http://schemas.microsoft.com/office/drawing/2016/SVG/main" r:embed="rId47"/>
              </a:ext>
            </a:extLst>
          </a:blip>
          <a:srcRect/>
          <a:stretch/>
        </p:blipFill>
        <p:spPr>
          <a:xfrm>
            <a:off x="7261234" y="4226552"/>
            <a:ext cx="137160" cy="137160"/>
          </a:xfrm>
          <a:prstGeom prst="rect">
            <a:avLst/>
          </a:prstGeom>
        </p:spPr>
      </p:pic>
      <p:pic>
        <p:nvPicPr>
          <p:cNvPr id="98" name="Graphic 97" descr="Stop">
            <a:extLst>
              <a:ext uri="{FF2B5EF4-FFF2-40B4-BE49-F238E27FC236}">
                <a16:creationId xmlns:a16="http://schemas.microsoft.com/office/drawing/2014/main" id="{A0E76524-2F45-E140-9491-7C9E6B1F7771}"/>
              </a:ext>
            </a:extLst>
          </p:cNvPr>
          <p:cNvPicPr>
            <a:picLocks noChangeAspect="1"/>
          </p:cNvPicPr>
          <p:nvPr userDrawn="1"/>
        </p:nvPicPr>
        <p:blipFill>
          <a:blip r:embed="rId48">
            <a:extLst>
              <a:ext uri="{96DAC541-7B7A-43D3-8B79-37D633B846F1}">
                <asvg:svgBlip xmlns:asvg="http://schemas.microsoft.com/office/drawing/2016/SVG/main" r:embed="rId49"/>
              </a:ext>
            </a:extLst>
          </a:blip>
          <a:srcRect/>
          <a:stretch/>
        </p:blipFill>
        <p:spPr>
          <a:xfrm>
            <a:off x="7261234" y="3878750"/>
            <a:ext cx="137160" cy="137160"/>
          </a:xfrm>
          <a:prstGeom prst="rect">
            <a:avLst/>
          </a:prstGeom>
        </p:spPr>
      </p:pic>
      <p:sp>
        <p:nvSpPr>
          <p:cNvPr id="99" name="TextBox 98">
            <a:extLst>
              <a:ext uri="{FF2B5EF4-FFF2-40B4-BE49-F238E27FC236}">
                <a16:creationId xmlns:a16="http://schemas.microsoft.com/office/drawing/2014/main" id="{0E4E6E84-3C7C-FF4F-A089-1B88A79D2F0A}"/>
              </a:ext>
            </a:extLst>
          </p:cNvPr>
          <p:cNvSpPr txBox="1"/>
          <p:nvPr userDrawn="1"/>
        </p:nvSpPr>
        <p:spPr>
          <a:xfrm>
            <a:off x="5757992" y="3695992"/>
            <a:ext cx="18594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GSC</a:t>
            </a:r>
          </a:p>
        </p:txBody>
      </p:sp>
      <p:sp>
        <p:nvSpPr>
          <p:cNvPr id="100" name="TextBox 99">
            <a:extLst>
              <a:ext uri="{FF2B5EF4-FFF2-40B4-BE49-F238E27FC236}">
                <a16:creationId xmlns:a16="http://schemas.microsoft.com/office/drawing/2014/main" id="{219F1C5F-0329-2743-8F33-46939E7A589B}"/>
              </a:ext>
            </a:extLst>
          </p:cNvPr>
          <p:cNvSpPr txBox="1"/>
          <p:nvPr userDrawn="1"/>
        </p:nvSpPr>
        <p:spPr>
          <a:xfrm>
            <a:off x="5757992" y="3878081"/>
            <a:ext cx="173124"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KSC</a:t>
            </a:r>
          </a:p>
        </p:txBody>
      </p:sp>
      <p:sp>
        <p:nvSpPr>
          <p:cNvPr id="101" name="TextBox 100">
            <a:extLst>
              <a:ext uri="{FF2B5EF4-FFF2-40B4-BE49-F238E27FC236}">
                <a16:creationId xmlns:a16="http://schemas.microsoft.com/office/drawing/2014/main" id="{3886E079-7D67-8C49-A648-4B79105A5447}"/>
              </a:ext>
            </a:extLst>
          </p:cNvPr>
          <p:cNvSpPr txBox="1"/>
          <p:nvPr userDrawn="1"/>
        </p:nvSpPr>
        <p:spPr>
          <a:xfrm>
            <a:off x="5757992" y="4057505"/>
            <a:ext cx="18594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PSU</a:t>
            </a:r>
          </a:p>
        </p:txBody>
      </p:sp>
      <p:sp>
        <p:nvSpPr>
          <p:cNvPr id="102" name="TextBox 101">
            <a:extLst>
              <a:ext uri="{FF2B5EF4-FFF2-40B4-BE49-F238E27FC236}">
                <a16:creationId xmlns:a16="http://schemas.microsoft.com/office/drawing/2014/main" id="{EC2DC5BC-A92C-1144-8EA9-8A3F9ABF549D}"/>
              </a:ext>
            </a:extLst>
          </p:cNvPr>
          <p:cNvSpPr txBox="1"/>
          <p:nvPr userDrawn="1"/>
        </p:nvSpPr>
        <p:spPr>
          <a:xfrm>
            <a:off x="5757992" y="4225883"/>
            <a:ext cx="460062"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Man</a:t>
            </a:r>
          </a:p>
        </p:txBody>
      </p:sp>
      <p:sp>
        <p:nvSpPr>
          <p:cNvPr id="103" name="TextBox 102">
            <a:extLst>
              <a:ext uri="{FF2B5EF4-FFF2-40B4-BE49-F238E27FC236}">
                <a16:creationId xmlns:a16="http://schemas.microsoft.com/office/drawing/2014/main" id="{B37DD19B-1D45-3C43-BDC2-83DDFCE0A184}"/>
              </a:ext>
            </a:extLst>
          </p:cNvPr>
          <p:cNvSpPr txBox="1"/>
          <p:nvPr userDrawn="1"/>
        </p:nvSpPr>
        <p:spPr>
          <a:xfrm>
            <a:off x="6561185" y="3695992"/>
            <a:ext cx="42960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Law</a:t>
            </a:r>
          </a:p>
        </p:txBody>
      </p:sp>
      <p:sp>
        <p:nvSpPr>
          <p:cNvPr id="104" name="TextBox 103">
            <a:extLst>
              <a:ext uri="{FF2B5EF4-FFF2-40B4-BE49-F238E27FC236}">
                <a16:creationId xmlns:a16="http://schemas.microsoft.com/office/drawing/2014/main" id="{AC2F52CC-849E-9943-A8EF-D68857EB30DA}"/>
              </a:ext>
            </a:extLst>
          </p:cNvPr>
          <p:cNvSpPr txBox="1"/>
          <p:nvPr userDrawn="1"/>
        </p:nvSpPr>
        <p:spPr>
          <a:xfrm>
            <a:off x="6569423" y="3878081"/>
            <a:ext cx="463268"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Cent</a:t>
            </a:r>
          </a:p>
        </p:txBody>
      </p:sp>
      <p:sp>
        <p:nvSpPr>
          <p:cNvPr id="105" name="TextBox 104">
            <a:extLst>
              <a:ext uri="{FF2B5EF4-FFF2-40B4-BE49-F238E27FC236}">
                <a16:creationId xmlns:a16="http://schemas.microsoft.com/office/drawing/2014/main" id="{8535582D-2D98-0341-9510-AFD57C3CD179}"/>
              </a:ext>
            </a:extLst>
          </p:cNvPr>
          <p:cNvSpPr txBox="1"/>
          <p:nvPr userDrawn="1"/>
        </p:nvSpPr>
        <p:spPr>
          <a:xfrm>
            <a:off x="6561185" y="4057505"/>
            <a:ext cx="42960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RCC</a:t>
            </a:r>
          </a:p>
        </p:txBody>
      </p:sp>
      <p:sp>
        <p:nvSpPr>
          <p:cNvPr id="106" name="TextBox 105">
            <a:extLst>
              <a:ext uri="{FF2B5EF4-FFF2-40B4-BE49-F238E27FC236}">
                <a16:creationId xmlns:a16="http://schemas.microsoft.com/office/drawing/2014/main" id="{84B60F58-C971-6942-BE19-9E7E47AB2C14}"/>
              </a:ext>
            </a:extLst>
          </p:cNvPr>
          <p:cNvSpPr txBox="1"/>
          <p:nvPr userDrawn="1"/>
        </p:nvSpPr>
        <p:spPr>
          <a:xfrm>
            <a:off x="6569423" y="4225883"/>
            <a:ext cx="368691"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AT</a:t>
            </a:r>
          </a:p>
        </p:txBody>
      </p:sp>
      <p:sp>
        <p:nvSpPr>
          <p:cNvPr id="107" name="TextBox 106">
            <a:extLst>
              <a:ext uri="{FF2B5EF4-FFF2-40B4-BE49-F238E27FC236}">
                <a16:creationId xmlns:a16="http://schemas.microsoft.com/office/drawing/2014/main" id="{CAA225A5-83EA-984C-9D69-A09F49B6D82E}"/>
              </a:ext>
            </a:extLst>
          </p:cNvPr>
          <p:cNvSpPr txBox="1"/>
          <p:nvPr userDrawn="1"/>
        </p:nvSpPr>
        <p:spPr>
          <a:xfrm>
            <a:off x="7430282" y="3695992"/>
            <a:ext cx="452047"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OBA</a:t>
            </a:r>
          </a:p>
        </p:txBody>
      </p:sp>
      <p:sp>
        <p:nvSpPr>
          <p:cNvPr id="108" name="TextBox 107">
            <a:extLst>
              <a:ext uri="{FF2B5EF4-FFF2-40B4-BE49-F238E27FC236}">
                <a16:creationId xmlns:a16="http://schemas.microsoft.com/office/drawing/2014/main" id="{EED4B135-333F-9646-969A-D4702F2A08CF}"/>
              </a:ext>
            </a:extLst>
          </p:cNvPr>
          <p:cNvSpPr txBox="1"/>
          <p:nvPr userDrawn="1"/>
        </p:nvSpPr>
        <p:spPr>
          <a:xfrm>
            <a:off x="7438520" y="4057505"/>
            <a:ext cx="578685"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USNH Office</a:t>
            </a:r>
          </a:p>
        </p:txBody>
      </p:sp>
      <p:sp>
        <p:nvSpPr>
          <p:cNvPr id="109" name="TextBox 108">
            <a:extLst>
              <a:ext uri="{FF2B5EF4-FFF2-40B4-BE49-F238E27FC236}">
                <a16:creationId xmlns:a16="http://schemas.microsoft.com/office/drawing/2014/main" id="{60C65371-9947-D34A-AAE3-29EA1537741B}"/>
              </a:ext>
            </a:extLst>
          </p:cNvPr>
          <p:cNvSpPr txBox="1"/>
          <p:nvPr userDrawn="1"/>
        </p:nvSpPr>
        <p:spPr>
          <a:xfrm>
            <a:off x="7430282" y="4225883"/>
            <a:ext cx="1054776"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Other/Unaccounted IT</a:t>
            </a:r>
          </a:p>
        </p:txBody>
      </p:sp>
      <p:sp>
        <p:nvSpPr>
          <p:cNvPr id="110" name="TextBox 109">
            <a:extLst>
              <a:ext uri="{FF2B5EF4-FFF2-40B4-BE49-F238E27FC236}">
                <a16:creationId xmlns:a16="http://schemas.microsoft.com/office/drawing/2014/main" id="{71114786-A66A-784B-9FAE-D02DDEA0C084}"/>
              </a:ext>
            </a:extLst>
          </p:cNvPr>
          <p:cNvSpPr txBox="1"/>
          <p:nvPr userDrawn="1"/>
        </p:nvSpPr>
        <p:spPr>
          <a:xfrm>
            <a:off x="7438520" y="3878081"/>
            <a:ext cx="650819" cy="138499"/>
          </a:xfrm>
          <a:prstGeom prst="rect">
            <a:avLst/>
          </a:prstGeom>
          <a:noFill/>
        </p:spPr>
        <p:txBody>
          <a:bodyPr wrap="none" lIns="0" tIns="0" rIns="0" bIns="0" rtlCol="0" anchor="ctr" anchorCtr="0">
            <a:spAutoFit/>
          </a:bodyPr>
          <a:lstStyle/>
          <a:p>
            <a:r>
              <a:rPr lang="en-US" sz="900">
                <a:solidFill>
                  <a:schemeClr val="tx1">
                    <a:lumMod val="65000"/>
                    <a:lumOff val="35000"/>
                  </a:schemeClr>
                </a:solidFill>
              </a:rPr>
              <a:t>UNH Facilities</a:t>
            </a:r>
          </a:p>
        </p:txBody>
      </p:sp>
      <p:sp>
        <p:nvSpPr>
          <p:cNvPr id="111" name="TextBox 110">
            <a:extLst>
              <a:ext uri="{FF2B5EF4-FFF2-40B4-BE49-F238E27FC236}">
                <a16:creationId xmlns:a16="http://schemas.microsoft.com/office/drawing/2014/main" id="{CD4ABE1B-1144-6540-A7F3-CA590A62E387}"/>
              </a:ext>
            </a:extLst>
          </p:cNvPr>
          <p:cNvSpPr txBox="1"/>
          <p:nvPr userDrawn="1"/>
        </p:nvSpPr>
        <p:spPr>
          <a:xfrm>
            <a:off x="5572637" y="3494170"/>
            <a:ext cx="1359346" cy="138499"/>
          </a:xfrm>
          <a:prstGeom prst="rect">
            <a:avLst/>
          </a:prstGeom>
          <a:noFill/>
        </p:spPr>
        <p:txBody>
          <a:bodyPr wrap="none" lIns="0" tIns="0" rIns="0" bIns="0" rtlCol="0" anchor="ctr" anchorCtr="0">
            <a:spAutoFit/>
          </a:bodyPr>
          <a:lstStyle/>
          <a:p>
            <a:r>
              <a:rPr lang="en-US" sz="900" b="1">
                <a:solidFill>
                  <a:schemeClr val="tx1">
                    <a:lumMod val="65000"/>
                    <a:lumOff val="35000"/>
                  </a:schemeClr>
                </a:solidFill>
              </a:rPr>
              <a:t>Function Performed (by org)</a:t>
            </a:r>
          </a:p>
        </p:txBody>
      </p:sp>
    </p:spTree>
    <p:extLst>
      <p:ext uri="{BB962C8B-B14F-4D97-AF65-F5344CB8AC3E}">
        <p14:creationId xmlns:p14="http://schemas.microsoft.com/office/powerpoint/2010/main" val="329601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18B6C8-664E-8E4A-8C2A-B51CDDBC4E3C}"/>
              </a:ext>
            </a:extLst>
          </p:cNvPr>
          <p:cNvSpPr/>
          <p:nvPr userDrawn="1"/>
        </p:nvSpPr>
        <p:spPr>
          <a:xfrm>
            <a:off x="0" y="6381402"/>
            <a:ext cx="12192000" cy="590874"/>
          </a:xfrm>
          <a:prstGeom prst="rect">
            <a:avLst/>
          </a:prstGeom>
          <a:solidFill>
            <a:srgbClr val="E6E5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9E6EF26-6408-D149-BBB6-2849D0458977}"/>
              </a:ext>
            </a:extLst>
          </p:cNvPr>
          <p:cNvSpPr/>
          <p:nvPr userDrawn="1"/>
        </p:nvSpPr>
        <p:spPr>
          <a:xfrm>
            <a:off x="0" y="0"/>
            <a:ext cx="12192000" cy="588723"/>
          </a:xfrm>
          <a:prstGeom prst="rect">
            <a:avLst/>
          </a:prstGeom>
          <a:solidFill>
            <a:srgbClr val="3A30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726F1674-79E2-0247-99B4-2FA63CD64CD0}"/>
              </a:ext>
            </a:extLst>
          </p:cNvPr>
          <p:cNvSpPr>
            <a:spLocks noGrp="1"/>
          </p:cNvSpPr>
          <p:nvPr>
            <p:ph type="title"/>
          </p:nvPr>
        </p:nvSpPr>
        <p:spPr>
          <a:xfrm>
            <a:off x="838200" y="724135"/>
            <a:ext cx="10515600" cy="99591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F522C-4B4D-D341-A673-B1DBA01AE31A}"/>
              </a:ext>
            </a:extLst>
          </p:cNvPr>
          <p:cNvSpPr>
            <a:spLocks noGrp="1"/>
          </p:cNvSpPr>
          <p:nvPr>
            <p:ph type="body" idx="1"/>
          </p:nvPr>
        </p:nvSpPr>
        <p:spPr>
          <a:xfrm>
            <a:off x="838200" y="1967587"/>
            <a:ext cx="10515600" cy="41662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5E109D7-9774-E740-B23D-8F4E79C6018C}"/>
              </a:ext>
            </a:extLst>
          </p:cNvPr>
          <p:cNvSpPr>
            <a:spLocks noGrp="1"/>
          </p:cNvSpPr>
          <p:nvPr>
            <p:ph type="sldNum" sz="quarter" idx="4"/>
          </p:nvPr>
        </p:nvSpPr>
        <p:spPr>
          <a:xfrm>
            <a:off x="9172108"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59E56-393B-0F4A-8325-686F5E4C81FA}" type="slidenum">
              <a:rPr lang="en-US" smtClean="0"/>
              <a:t>‹#›</a:t>
            </a:fld>
            <a:endParaRPr lang="en-US"/>
          </a:p>
        </p:txBody>
      </p:sp>
      <p:pic>
        <p:nvPicPr>
          <p:cNvPr id="18" name="Picture 17" descr="A picture containing drawing&#10;&#10;Description automatically generated">
            <a:extLst>
              <a:ext uri="{FF2B5EF4-FFF2-40B4-BE49-F238E27FC236}">
                <a16:creationId xmlns:a16="http://schemas.microsoft.com/office/drawing/2014/main" id="{E346537E-1669-BB43-A65D-5837F9384777}"/>
              </a:ext>
            </a:extLst>
          </p:cNvPr>
          <p:cNvPicPr>
            <a:picLocks noChangeAspect="1"/>
          </p:cNvPicPr>
          <p:nvPr userDrawn="1"/>
        </p:nvPicPr>
        <p:blipFill>
          <a:blip r:embed="rId15"/>
          <a:stretch>
            <a:fillRect/>
          </a:stretch>
        </p:blipFill>
        <p:spPr>
          <a:xfrm>
            <a:off x="1668612" y="6499035"/>
            <a:ext cx="632520" cy="269875"/>
          </a:xfrm>
          <a:prstGeom prst="rect">
            <a:avLst/>
          </a:prstGeom>
        </p:spPr>
      </p:pic>
      <p:pic>
        <p:nvPicPr>
          <p:cNvPr id="25" name="Picture 24" descr="A close up of a logo&#10;&#10;Description automatically generated">
            <a:extLst>
              <a:ext uri="{FF2B5EF4-FFF2-40B4-BE49-F238E27FC236}">
                <a16:creationId xmlns:a16="http://schemas.microsoft.com/office/drawing/2014/main" id="{5635011B-B60C-6A48-9E29-A06B56562E7A}"/>
              </a:ext>
            </a:extLst>
          </p:cNvPr>
          <p:cNvPicPr>
            <a:picLocks noChangeAspect="1"/>
          </p:cNvPicPr>
          <p:nvPr userDrawn="1"/>
        </p:nvPicPr>
        <p:blipFill>
          <a:blip r:embed="rId16"/>
          <a:stretch>
            <a:fillRect/>
          </a:stretch>
        </p:blipFill>
        <p:spPr>
          <a:xfrm>
            <a:off x="10200440" y="72453"/>
            <a:ext cx="1641232" cy="455897"/>
          </a:xfrm>
          <a:prstGeom prst="rect">
            <a:avLst/>
          </a:prstGeom>
        </p:spPr>
      </p:pic>
      <p:pic>
        <p:nvPicPr>
          <p:cNvPr id="30" name="Picture 29" descr="A close up of a sign&#10;&#10;Description automatically generated">
            <a:extLst>
              <a:ext uri="{FF2B5EF4-FFF2-40B4-BE49-F238E27FC236}">
                <a16:creationId xmlns:a16="http://schemas.microsoft.com/office/drawing/2014/main" id="{5FB60FD4-4AEC-2D42-B6C4-A605ACBC7BDB}"/>
              </a:ext>
            </a:extLst>
          </p:cNvPr>
          <p:cNvPicPr>
            <a:picLocks noChangeAspect="1"/>
          </p:cNvPicPr>
          <p:nvPr userDrawn="1"/>
        </p:nvPicPr>
        <p:blipFill>
          <a:blip r:embed="rId17"/>
          <a:stretch>
            <a:fillRect/>
          </a:stretch>
        </p:blipFill>
        <p:spPr>
          <a:xfrm>
            <a:off x="168870" y="6503801"/>
            <a:ext cx="1411861" cy="260343"/>
          </a:xfrm>
          <a:prstGeom prst="rect">
            <a:avLst/>
          </a:prstGeom>
        </p:spPr>
      </p:pic>
      <p:pic>
        <p:nvPicPr>
          <p:cNvPr id="32" name="Picture 31">
            <a:extLst>
              <a:ext uri="{FF2B5EF4-FFF2-40B4-BE49-F238E27FC236}">
                <a16:creationId xmlns:a16="http://schemas.microsoft.com/office/drawing/2014/main" id="{3C326605-8AF6-6447-B056-86E657326253}"/>
              </a:ext>
            </a:extLst>
          </p:cNvPr>
          <p:cNvPicPr>
            <a:picLocks noChangeAspect="1"/>
          </p:cNvPicPr>
          <p:nvPr userDrawn="1"/>
        </p:nvPicPr>
        <p:blipFill>
          <a:blip r:embed="rId18"/>
          <a:stretch>
            <a:fillRect/>
          </a:stretch>
        </p:blipFill>
        <p:spPr>
          <a:xfrm>
            <a:off x="2389013" y="6499035"/>
            <a:ext cx="1079500" cy="269875"/>
          </a:xfrm>
          <a:prstGeom prst="rect">
            <a:avLst/>
          </a:prstGeom>
        </p:spPr>
      </p:pic>
      <p:pic>
        <p:nvPicPr>
          <p:cNvPr id="34" name="Picture 33" descr="A screen shot of a clock&#10;&#10;Description automatically generated">
            <a:extLst>
              <a:ext uri="{FF2B5EF4-FFF2-40B4-BE49-F238E27FC236}">
                <a16:creationId xmlns:a16="http://schemas.microsoft.com/office/drawing/2014/main" id="{9D4800D2-2FB2-7B4A-B910-7BD2D5781744}"/>
              </a:ext>
            </a:extLst>
          </p:cNvPr>
          <p:cNvPicPr>
            <a:picLocks noChangeAspect="1"/>
          </p:cNvPicPr>
          <p:nvPr userDrawn="1"/>
        </p:nvPicPr>
        <p:blipFill>
          <a:blip r:embed="rId19"/>
          <a:stretch>
            <a:fillRect/>
          </a:stretch>
        </p:blipFill>
        <p:spPr>
          <a:xfrm>
            <a:off x="3556395" y="6499035"/>
            <a:ext cx="1045764" cy="269875"/>
          </a:xfrm>
          <a:prstGeom prst="rect">
            <a:avLst/>
          </a:prstGeom>
        </p:spPr>
      </p:pic>
    </p:spTree>
    <p:extLst>
      <p:ext uri="{BB962C8B-B14F-4D97-AF65-F5344CB8AC3E}">
        <p14:creationId xmlns:p14="http://schemas.microsoft.com/office/powerpoint/2010/main" val="2517134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400" rtl="0" eaLnBrk="1" latinLnBrk="0" hangingPunct="1">
        <a:lnSpc>
          <a:spcPct val="90000"/>
        </a:lnSpc>
        <a:spcBef>
          <a:spcPct val="0"/>
        </a:spcBef>
        <a:buNone/>
        <a:defRPr sz="4400" kern="1200">
          <a:solidFill>
            <a:srgbClr val="3772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2.png"/><Relationship Id="rId4" Type="http://schemas.openxmlformats.org/officeDocument/2006/relationships/image" Target="../media/image61.png"/></Relationships>
</file>

<file path=ppt/slides/_rels/slide11.xml.rels><?xml version="1.0" encoding="UTF-8" standalone="yes"?>
<Relationships xmlns="http://schemas.openxmlformats.org/package/2006/relationships"><Relationship Id="rId3" Type="http://schemas.openxmlformats.org/officeDocument/2006/relationships/image" Target="../media/image64.jpeg"/><Relationship Id="rId7" Type="http://schemas.openxmlformats.org/officeDocument/2006/relationships/image" Target="../media/image6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12.xml.rels><?xml version="1.0" encoding="UTF-8" standalone="yes"?>
<Relationships xmlns="http://schemas.openxmlformats.org/package/2006/relationships"><Relationship Id="rId3" Type="http://schemas.openxmlformats.org/officeDocument/2006/relationships/image" Target="../media/image69.jpeg"/><Relationship Id="rId7" Type="http://schemas.openxmlformats.org/officeDocument/2006/relationships/image" Target="../media/image7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0.png"/></Relationships>
</file>

<file path=ppt/slides/_rels/slide13.xml.rels><?xml version="1.0" encoding="UTF-8" standalone="yes"?>
<Relationships xmlns="http://schemas.openxmlformats.org/package/2006/relationships"><Relationship Id="rId3" Type="http://schemas.openxmlformats.org/officeDocument/2006/relationships/image" Target="../media/image74.jpeg"/><Relationship Id="rId7" Type="http://schemas.openxmlformats.org/officeDocument/2006/relationships/image" Target="../media/image78.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7.jpeg"/><Relationship Id="rId5" Type="http://schemas.openxmlformats.org/officeDocument/2006/relationships/image" Target="../media/image76.jpeg"/><Relationship Id="rId4" Type="http://schemas.openxmlformats.org/officeDocument/2006/relationships/image" Target="../media/image75.png"/></Relationships>
</file>

<file path=ppt/slides/_rels/slide14.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1.jpeg"/><Relationship Id="rId4" Type="http://schemas.openxmlformats.org/officeDocument/2006/relationships/image" Target="../media/image80.png"/></Relationships>
</file>

<file path=ppt/slides/_rels/slide15.xml.rels><?xml version="1.0" encoding="UTF-8" standalone="yes"?>
<Relationships xmlns="http://schemas.openxmlformats.org/package/2006/relationships"><Relationship Id="rId3" Type="http://schemas.openxmlformats.org/officeDocument/2006/relationships/image" Target="../media/image82.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5.png"/><Relationship Id="rId5" Type="http://schemas.openxmlformats.org/officeDocument/2006/relationships/image" Target="../media/image84.png"/><Relationship Id="rId4" Type="http://schemas.openxmlformats.org/officeDocument/2006/relationships/image" Target="../media/image83.jpeg"/></Relationships>
</file>

<file path=ppt/slides/_rels/slide16.xml.rels><?xml version="1.0" encoding="UTF-8" standalone="yes"?>
<Relationships xmlns="http://schemas.openxmlformats.org/package/2006/relationships"><Relationship Id="rId3" Type="http://schemas.openxmlformats.org/officeDocument/2006/relationships/hyperlink" Target="https://www.oreilly.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8.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57473AD-25DD-C849-94B3-4DB226AB18D5}"/>
              </a:ext>
            </a:extLst>
          </p:cNvPr>
          <p:cNvSpPr txBox="1"/>
          <p:nvPr/>
        </p:nvSpPr>
        <p:spPr>
          <a:xfrm>
            <a:off x="279918" y="1368811"/>
            <a:ext cx="11161382" cy="230832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b="1" dirty="0">
                <a:solidFill>
                  <a:srgbClr val="37726C"/>
                </a:solidFill>
                <a:latin typeface="Calibri Light" panose="020F0302020204030204"/>
              </a:rPr>
              <a:t>IT &amp; Cyber Security Commercial Certifications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37726C"/>
                </a:solidFill>
                <a:effectLst/>
                <a:uLnTx/>
                <a:uFillTx/>
                <a:latin typeface="Calibri Light" panose="020F0302020204030204"/>
                <a:ea typeface="+mn-ea"/>
                <a:cs typeface="+mn-cs"/>
              </a:rPr>
              <a:t>A Way to </a:t>
            </a:r>
            <a:r>
              <a:rPr lang="en-US" sz="4800" b="1" dirty="0">
                <a:solidFill>
                  <a:srgbClr val="37726C"/>
                </a:solidFill>
                <a:latin typeface="Calibri Light" panose="020F0302020204030204"/>
              </a:rPr>
              <a:t>Enhance Your Professional Career and Add Value to Your Degree</a:t>
            </a:r>
            <a:endParaRPr kumimoji="0" lang="en-US" sz="4800" b="1" i="0" u="none" strike="noStrike" kern="1200" cap="none" spc="0" normalizeH="0" baseline="0" noProof="0" dirty="0">
              <a:ln>
                <a:noFill/>
              </a:ln>
              <a:solidFill>
                <a:srgbClr val="37726C"/>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3047130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10</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Certifiers </a:t>
            </a:r>
          </a:p>
        </p:txBody>
      </p:sp>
      <p:sp>
        <p:nvSpPr>
          <p:cNvPr id="3" name="TextBox 2">
            <a:extLst>
              <a:ext uri="{FF2B5EF4-FFF2-40B4-BE49-F238E27FC236}">
                <a16:creationId xmlns:a16="http://schemas.microsoft.com/office/drawing/2014/main" id="{8FEE2E62-8F5D-F7C4-5F08-E591464F4E85}"/>
              </a:ext>
            </a:extLst>
          </p:cNvPr>
          <p:cNvSpPr txBox="1"/>
          <p:nvPr/>
        </p:nvSpPr>
        <p:spPr>
          <a:xfrm>
            <a:off x="299720" y="936978"/>
            <a:ext cx="11598769" cy="4493538"/>
          </a:xfrm>
          <a:prstGeom prst="rect">
            <a:avLst/>
          </a:prstGeom>
          <a:noFill/>
        </p:spPr>
        <p:txBody>
          <a:bodyPr wrap="square" rtlCol="0">
            <a:spAutoFit/>
          </a:bodyPr>
          <a:lstStyle/>
          <a:p>
            <a:r>
              <a:rPr lang="en-US" sz="2600" b="1" u="sng" dirty="0"/>
              <a:t>CompTIA</a:t>
            </a:r>
          </a:p>
          <a:p>
            <a:endParaRPr lang="en-US" sz="2600" b="1" u="sng" dirty="0"/>
          </a:p>
          <a:p>
            <a:r>
              <a:rPr lang="en-US" sz="2600" dirty="0"/>
              <a:t>17+ Certifications, best known for entry level certifications A+ and Security+. Originally certification was for lifetime until government wanted some kind of continuing education requirement.</a:t>
            </a:r>
          </a:p>
          <a:p>
            <a:endParaRPr lang="en-US" sz="2600" dirty="0"/>
          </a:p>
          <a:p>
            <a:r>
              <a:rPr lang="en-US" sz="2600" dirty="0"/>
              <a:t>Tests were originally passive, but have grown more hybrid with a hands on portion. Tests are expensive at just over $400</a:t>
            </a:r>
          </a:p>
          <a:p>
            <a:endParaRPr lang="en-US" sz="2600" dirty="0"/>
          </a:p>
          <a:p>
            <a:r>
              <a:rPr lang="en-US" sz="2600" dirty="0"/>
              <a:t> </a:t>
            </a:r>
          </a:p>
          <a:p>
            <a:endParaRPr lang="en-US" sz="2600" b="1" u="sng" dirty="0"/>
          </a:p>
        </p:txBody>
      </p:sp>
      <p:pic>
        <p:nvPicPr>
          <p:cNvPr id="1028" name="Picture 4" descr="CompTIA Certifications - SMLA">
            <a:extLst>
              <a:ext uri="{FF2B5EF4-FFF2-40B4-BE49-F238E27FC236}">
                <a16:creationId xmlns:a16="http://schemas.microsoft.com/office/drawing/2014/main" id="{3EFD337B-BE58-C8D1-8114-2C4F936825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9691" y="568961"/>
            <a:ext cx="1208063" cy="120806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ompTIA Security+ ce Certification - Credly">
            <a:extLst>
              <a:ext uri="{FF2B5EF4-FFF2-40B4-BE49-F238E27FC236}">
                <a16:creationId xmlns:a16="http://schemas.microsoft.com/office/drawing/2014/main" id="{E176014E-A9AD-28AD-63B1-1ADDF9028E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750" y="4558772"/>
            <a:ext cx="1534406" cy="153440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ompTIA A+ Certification - Credly">
            <a:extLst>
              <a:ext uri="{FF2B5EF4-FFF2-40B4-BE49-F238E27FC236}">
                <a16:creationId xmlns:a16="http://schemas.microsoft.com/office/drawing/2014/main" id="{24CC5CC1-5DC7-CDDC-709E-D36B4508A7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0376" y="4558772"/>
            <a:ext cx="1634595" cy="163459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ompTIA Advanced Security Practitioner ...">
            <a:extLst>
              <a:ext uri="{FF2B5EF4-FFF2-40B4-BE49-F238E27FC236}">
                <a16:creationId xmlns:a16="http://schemas.microsoft.com/office/drawing/2014/main" id="{B69D35C9-3AFD-14CD-BF23-27DA18A153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7650" y="4558772"/>
            <a:ext cx="1715028" cy="1715028"/>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ompTIA Cloud+ ce Certification - Credly">
            <a:extLst>
              <a:ext uri="{FF2B5EF4-FFF2-40B4-BE49-F238E27FC236}">
                <a16:creationId xmlns:a16="http://schemas.microsoft.com/office/drawing/2014/main" id="{2034D702-F33E-A307-127A-56B0E5124A9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2678" y="4558772"/>
            <a:ext cx="1715028" cy="1715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581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11</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Certifiers </a:t>
            </a:r>
          </a:p>
        </p:txBody>
      </p:sp>
      <p:sp>
        <p:nvSpPr>
          <p:cNvPr id="3" name="TextBox 2">
            <a:extLst>
              <a:ext uri="{FF2B5EF4-FFF2-40B4-BE49-F238E27FC236}">
                <a16:creationId xmlns:a16="http://schemas.microsoft.com/office/drawing/2014/main" id="{8FEE2E62-8F5D-F7C4-5F08-E591464F4E85}"/>
              </a:ext>
            </a:extLst>
          </p:cNvPr>
          <p:cNvSpPr txBox="1"/>
          <p:nvPr/>
        </p:nvSpPr>
        <p:spPr>
          <a:xfrm>
            <a:off x="258269" y="881747"/>
            <a:ext cx="11598769" cy="4893647"/>
          </a:xfrm>
          <a:prstGeom prst="rect">
            <a:avLst/>
          </a:prstGeom>
          <a:noFill/>
        </p:spPr>
        <p:txBody>
          <a:bodyPr wrap="square" rtlCol="0">
            <a:spAutoFit/>
          </a:bodyPr>
          <a:lstStyle/>
          <a:p>
            <a:r>
              <a:rPr lang="en-US" sz="2600" b="1" u="sng" dirty="0"/>
              <a:t>ISC2</a:t>
            </a:r>
          </a:p>
          <a:p>
            <a:endParaRPr lang="en-US" sz="2600" b="1" u="sng" dirty="0"/>
          </a:p>
          <a:p>
            <a:r>
              <a:rPr lang="en-US" sz="2600" dirty="0"/>
              <a:t>9 Certifications, best known for the senior level certifications CISSP, requires passing a test and 10+ years of experience. ISC2 certifications are primarily management and policy certifications. ISC2 is trying to make their certs more skill based. CISSP is considered a gold standard in certifications.  </a:t>
            </a:r>
          </a:p>
          <a:p>
            <a:endParaRPr lang="en-US" sz="2600" dirty="0"/>
          </a:p>
          <a:p>
            <a:r>
              <a:rPr lang="en-US" sz="2600" dirty="0"/>
              <a:t>Tests are passive/adaptive with follow up questions on ones the subject got wrong. Test costs range from $199-$749. ISC2 offers a free CC training kit and test voucher.</a:t>
            </a:r>
          </a:p>
          <a:p>
            <a:endParaRPr lang="en-US" sz="2600" dirty="0"/>
          </a:p>
          <a:p>
            <a:r>
              <a:rPr lang="en-US" sz="2600" dirty="0"/>
              <a:t> </a:t>
            </a:r>
          </a:p>
          <a:p>
            <a:endParaRPr lang="en-US" sz="2600" b="1" u="sng" dirty="0"/>
          </a:p>
        </p:txBody>
      </p:sp>
      <p:pic>
        <p:nvPicPr>
          <p:cNvPr id="1030" name="Picture 6" descr="ISC2 (@ISC2) / X">
            <a:extLst>
              <a:ext uri="{FF2B5EF4-FFF2-40B4-BE49-F238E27FC236}">
                <a16:creationId xmlns:a16="http://schemas.microsoft.com/office/drawing/2014/main" id="{983CDE22-CE3D-DE35-9E4C-27BCC09B44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1683" y="591539"/>
            <a:ext cx="1169528" cy="109050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ertified Information Systems Security ...">
            <a:extLst>
              <a:ext uri="{FF2B5EF4-FFF2-40B4-BE49-F238E27FC236}">
                <a16:creationId xmlns:a16="http://schemas.microsoft.com/office/drawing/2014/main" id="{53F56C57-F6F9-BF02-44D3-A94F91A72A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269" y="4708172"/>
            <a:ext cx="1648178" cy="164817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ertified in Cybersecurity (CC) - Credly">
            <a:extLst>
              <a:ext uri="{FF2B5EF4-FFF2-40B4-BE49-F238E27FC236}">
                <a16:creationId xmlns:a16="http://schemas.microsoft.com/office/drawing/2014/main" id="{AB1F168D-6A05-A8CA-E1CC-358BEFA6E5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3612" y="4662311"/>
            <a:ext cx="1727906" cy="172790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ompliance (CGRC) - Credly">
            <a:extLst>
              <a:ext uri="{FF2B5EF4-FFF2-40B4-BE49-F238E27FC236}">
                <a16:creationId xmlns:a16="http://schemas.microsoft.com/office/drawing/2014/main" id="{FD5BF0AC-8B23-FD7E-AC8A-204EC91C18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8683" y="4704856"/>
            <a:ext cx="1651494" cy="165149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ertified Secure Software Lifecycle ...">
            <a:extLst>
              <a:ext uri="{FF2B5EF4-FFF2-40B4-BE49-F238E27FC236}">
                <a16:creationId xmlns:a16="http://schemas.microsoft.com/office/drawing/2014/main" id="{0A2F4B54-8A61-8CAE-BDCB-E1DADB9568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3837" y="4628444"/>
            <a:ext cx="1727906" cy="1727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646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12</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Certifiers </a:t>
            </a:r>
          </a:p>
        </p:txBody>
      </p:sp>
      <p:sp>
        <p:nvSpPr>
          <p:cNvPr id="3" name="TextBox 2">
            <a:extLst>
              <a:ext uri="{FF2B5EF4-FFF2-40B4-BE49-F238E27FC236}">
                <a16:creationId xmlns:a16="http://schemas.microsoft.com/office/drawing/2014/main" id="{8FEE2E62-8F5D-F7C4-5F08-E591464F4E85}"/>
              </a:ext>
            </a:extLst>
          </p:cNvPr>
          <p:cNvSpPr txBox="1"/>
          <p:nvPr/>
        </p:nvSpPr>
        <p:spPr>
          <a:xfrm>
            <a:off x="299720" y="936978"/>
            <a:ext cx="11598769" cy="4893647"/>
          </a:xfrm>
          <a:prstGeom prst="rect">
            <a:avLst/>
          </a:prstGeom>
          <a:noFill/>
        </p:spPr>
        <p:txBody>
          <a:bodyPr wrap="square" rtlCol="0">
            <a:spAutoFit/>
          </a:bodyPr>
          <a:lstStyle/>
          <a:p>
            <a:r>
              <a:rPr lang="en-US" sz="2600" b="1" u="sng" dirty="0"/>
              <a:t>Cisco</a:t>
            </a:r>
          </a:p>
          <a:p>
            <a:endParaRPr lang="en-US" sz="2600" b="1" u="sng" dirty="0"/>
          </a:p>
          <a:p>
            <a:r>
              <a:rPr lang="en-US" sz="2600" dirty="0"/>
              <a:t>4+ Certifications, best known for the mid-level networking certification CCNA and their robust education system, CISCO Academy. Cisco has recently changed their certification system adding concentrations to their certs (Making it confusing). CCNA is considered one of the best baseline networking certs.  </a:t>
            </a:r>
          </a:p>
          <a:p>
            <a:endParaRPr lang="en-US" sz="2600" dirty="0"/>
          </a:p>
          <a:p>
            <a:r>
              <a:rPr lang="en-US" sz="2600" dirty="0"/>
              <a:t>Tests are hybrid with networking simulations. Packet tracer is a free sim that you can download and train on. Test costs range from $125-$400.</a:t>
            </a:r>
          </a:p>
          <a:p>
            <a:endParaRPr lang="en-US" sz="2600" dirty="0"/>
          </a:p>
          <a:p>
            <a:r>
              <a:rPr lang="en-US" sz="2600" dirty="0"/>
              <a:t> </a:t>
            </a:r>
          </a:p>
          <a:p>
            <a:endParaRPr lang="en-US" sz="2600" b="1" u="sng" dirty="0"/>
          </a:p>
        </p:txBody>
      </p:sp>
      <p:pic>
        <p:nvPicPr>
          <p:cNvPr id="3074" name="Picture 2" descr="Cisco logo history and evolution">
            <a:extLst>
              <a:ext uri="{FF2B5EF4-FFF2-40B4-BE49-F238E27FC236}">
                <a16:creationId xmlns:a16="http://schemas.microsoft.com/office/drawing/2014/main" id="{4E5C36CE-F4F7-B142-7CCD-AD957061B1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6211" y="568961"/>
            <a:ext cx="1648178" cy="102360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isco - Credly">
            <a:extLst>
              <a:ext uri="{FF2B5EF4-FFF2-40B4-BE49-F238E27FC236}">
                <a16:creationId xmlns:a16="http://schemas.microsoft.com/office/drawing/2014/main" id="{FC666A16-439B-A8CC-22BC-4161944F6C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0400" y="4555162"/>
            <a:ext cx="1801188" cy="180118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isco Certified Support Technician ...">
            <a:extLst>
              <a:ext uri="{FF2B5EF4-FFF2-40B4-BE49-F238E27FC236}">
                <a16:creationId xmlns:a16="http://schemas.microsoft.com/office/drawing/2014/main" id="{E759BDF6-A2EE-9F0B-8CD8-C9FEDE72E4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994" y="4663664"/>
            <a:ext cx="1584183" cy="1584183"/>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Cisco Certified Network Professional ...">
            <a:extLst>
              <a:ext uri="{FF2B5EF4-FFF2-40B4-BE49-F238E27FC236}">
                <a16:creationId xmlns:a16="http://schemas.microsoft.com/office/drawing/2014/main" id="{ED4D8259-504E-1340-7FB2-1ADCAD9829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584" y="4555163"/>
            <a:ext cx="2484415" cy="1801187"/>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Cisco Certified Internetwork Expert ...">
            <a:extLst>
              <a:ext uri="{FF2B5EF4-FFF2-40B4-BE49-F238E27FC236}">
                <a16:creationId xmlns:a16="http://schemas.microsoft.com/office/drawing/2014/main" id="{D91904A0-23A8-FC11-BAA8-E794C20DB8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57520" y="4663664"/>
            <a:ext cx="2602006" cy="1584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153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13</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Certifiers </a:t>
            </a:r>
          </a:p>
        </p:txBody>
      </p:sp>
      <p:sp>
        <p:nvSpPr>
          <p:cNvPr id="3" name="TextBox 2">
            <a:extLst>
              <a:ext uri="{FF2B5EF4-FFF2-40B4-BE49-F238E27FC236}">
                <a16:creationId xmlns:a16="http://schemas.microsoft.com/office/drawing/2014/main" id="{8FEE2E62-8F5D-F7C4-5F08-E591464F4E85}"/>
              </a:ext>
            </a:extLst>
          </p:cNvPr>
          <p:cNvSpPr txBox="1"/>
          <p:nvPr/>
        </p:nvSpPr>
        <p:spPr>
          <a:xfrm>
            <a:off x="299720" y="936978"/>
            <a:ext cx="11598769" cy="4893647"/>
          </a:xfrm>
          <a:prstGeom prst="rect">
            <a:avLst/>
          </a:prstGeom>
          <a:noFill/>
        </p:spPr>
        <p:txBody>
          <a:bodyPr wrap="square" rtlCol="0">
            <a:spAutoFit/>
          </a:bodyPr>
          <a:lstStyle/>
          <a:p>
            <a:r>
              <a:rPr lang="en-US" sz="2600" b="1" u="sng" dirty="0" err="1"/>
              <a:t>OffSec</a:t>
            </a:r>
            <a:endParaRPr lang="en-US" sz="2600" b="1" u="sng" dirty="0"/>
          </a:p>
          <a:p>
            <a:endParaRPr lang="en-US" sz="2600" b="1" u="sng" dirty="0"/>
          </a:p>
          <a:p>
            <a:r>
              <a:rPr lang="en-US" sz="2600" dirty="0"/>
              <a:t>12+ Certifications, best known for Offensive Security Certified Professional (OSCP), a skill driven test, that few can pass. </a:t>
            </a:r>
            <a:r>
              <a:rPr lang="en-US" sz="2600" dirty="0" err="1"/>
              <a:t>OffSec</a:t>
            </a:r>
            <a:r>
              <a:rPr lang="en-US" sz="2600" dirty="0"/>
              <a:t> certs are primarily from security through penetration test perspective. All </a:t>
            </a:r>
            <a:r>
              <a:rPr lang="en-US" sz="2600" dirty="0" err="1"/>
              <a:t>OffSec</a:t>
            </a:r>
            <a:r>
              <a:rPr lang="en-US" sz="2600" dirty="0"/>
              <a:t> training is self-paced. There are training partners but bootcamps are very expensive.  Average OSCP Salary is $119,000</a:t>
            </a:r>
          </a:p>
          <a:p>
            <a:endParaRPr lang="en-US" sz="2600" dirty="0"/>
          </a:p>
          <a:p>
            <a:r>
              <a:rPr lang="en-US" sz="2600" dirty="0"/>
              <a:t>Tests are hands on with OSCP giving 24hrs to hack 6 systems. Cost for the course and 1 Test is $1600, retests are costs range from $125-$400.</a:t>
            </a:r>
          </a:p>
          <a:p>
            <a:endParaRPr lang="en-US" sz="2600" dirty="0"/>
          </a:p>
          <a:p>
            <a:r>
              <a:rPr lang="en-US" sz="2600" dirty="0"/>
              <a:t> </a:t>
            </a:r>
          </a:p>
          <a:p>
            <a:endParaRPr lang="en-US" sz="2600" b="1" u="sng" dirty="0"/>
          </a:p>
        </p:txBody>
      </p:sp>
      <p:pic>
        <p:nvPicPr>
          <p:cNvPr id="4098" name="Picture 2" descr="Infosec &amp; Cybersecurity Training | OffSec">
            <a:extLst>
              <a:ext uri="{FF2B5EF4-FFF2-40B4-BE49-F238E27FC236}">
                <a16:creationId xmlns:a16="http://schemas.microsoft.com/office/drawing/2014/main" id="{48D55C5D-E900-9FB5-442E-EC7F16D351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1177" y="576286"/>
            <a:ext cx="2144889" cy="111727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Offensive Security Certified ...">
            <a:extLst>
              <a:ext uri="{FF2B5EF4-FFF2-40B4-BE49-F238E27FC236}">
                <a16:creationId xmlns:a16="http://schemas.microsoft.com/office/drawing/2014/main" id="{74AA62E1-421D-92E0-A3C7-CCDE04F9D1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956" y="5040026"/>
            <a:ext cx="2029356" cy="1060502"/>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Entry-level Cybersecurity Training ...">
            <a:extLst>
              <a:ext uri="{FF2B5EF4-FFF2-40B4-BE49-F238E27FC236}">
                <a16:creationId xmlns:a16="http://schemas.microsoft.com/office/drawing/2014/main" id="{2CFEE184-4B57-5568-FD74-4147ADAC3A1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2420" y="4981548"/>
            <a:ext cx="2148165" cy="111898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Windows Exploitation: EXP-401 Training ...">
            <a:extLst>
              <a:ext uri="{FF2B5EF4-FFF2-40B4-BE49-F238E27FC236}">
                <a16:creationId xmlns:a16="http://schemas.microsoft.com/office/drawing/2014/main" id="{92A3B296-937A-100F-C0FF-B9D9EDEF37D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00398" y="4981548"/>
            <a:ext cx="1005259" cy="1159174"/>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Mastering macOS Control Bypasses: EXP ...">
            <a:extLst>
              <a:ext uri="{FF2B5EF4-FFF2-40B4-BE49-F238E27FC236}">
                <a16:creationId xmlns:a16="http://schemas.microsoft.com/office/drawing/2014/main" id="{0D9F3240-26CB-BE33-9201-7BD32BD1E2D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25843" y="4948943"/>
            <a:ext cx="1026332" cy="1242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670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14</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Certifiers </a:t>
            </a:r>
          </a:p>
        </p:txBody>
      </p:sp>
      <p:sp>
        <p:nvSpPr>
          <p:cNvPr id="3" name="TextBox 2">
            <a:extLst>
              <a:ext uri="{FF2B5EF4-FFF2-40B4-BE49-F238E27FC236}">
                <a16:creationId xmlns:a16="http://schemas.microsoft.com/office/drawing/2014/main" id="{8FEE2E62-8F5D-F7C4-5F08-E591464F4E85}"/>
              </a:ext>
            </a:extLst>
          </p:cNvPr>
          <p:cNvSpPr txBox="1"/>
          <p:nvPr/>
        </p:nvSpPr>
        <p:spPr>
          <a:xfrm>
            <a:off x="299720" y="936978"/>
            <a:ext cx="11598769" cy="4893647"/>
          </a:xfrm>
          <a:prstGeom prst="rect">
            <a:avLst/>
          </a:prstGeom>
          <a:noFill/>
        </p:spPr>
        <p:txBody>
          <a:bodyPr wrap="square" rtlCol="0">
            <a:spAutoFit/>
          </a:bodyPr>
          <a:lstStyle/>
          <a:p>
            <a:r>
              <a:rPr lang="en-US" sz="2600" b="1" u="sng" dirty="0"/>
              <a:t>EC Council</a:t>
            </a:r>
          </a:p>
          <a:p>
            <a:endParaRPr lang="en-US" sz="2600" b="1" u="sng" dirty="0"/>
          </a:p>
          <a:p>
            <a:r>
              <a:rPr lang="en-US" sz="2600" dirty="0"/>
              <a:t>15+ Certifications, best known for Certified Ethical Hacker (CEH). The strength of the EC Council certs, is their naming convention, which allow for not IT people to understand the certification. bootcamps are very expensive.  Average OSCP Salary is $119,000. They have recently complicated their certs by adding concentrations. They offer their own degree.</a:t>
            </a:r>
          </a:p>
          <a:p>
            <a:endParaRPr lang="en-US" sz="2600" dirty="0"/>
          </a:p>
          <a:p>
            <a:r>
              <a:rPr lang="en-US" sz="2600" dirty="0"/>
              <a:t>Tests are hybrid. Cost for tests run from $99-$699.</a:t>
            </a:r>
          </a:p>
          <a:p>
            <a:endParaRPr lang="en-US" sz="2600" dirty="0"/>
          </a:p>
          <a:p>
            <a:r>
              <a:rPr lang="en-US" sz="2600" dirty="0"/>
              <a:t> </a:t>
            </a:r>
          </a:p>
          <a:p>
            <a:endParaRPr lang="en-US" sz="2600" b="1" u="sng" dirty="0"/>
          </a:p>
        </p:txBody>
      </p:sp>
      <p:pic>
        <p:nvPicPr>
          <p:cNvPr id="5122" name="Picture 2" descr="EC-Council - Credly">
            <a:extLst>
              <a:ext uri="{FF2B5EF4-FFF2-40B4-BE49-F238E27FC236}">
                <a16:creationId xmlns:a16="http://schemas.microsoft.com/office/drawing/2014/main" id="{86A9021A-21E2-3200-0B90-B718DCC2E8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7348" y="626881"/>
            <a:ext cx="1212371" cy="121237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EH Certification - Certified Ethical ...">
            <a:extLst>
              <a:ext uri="{FF2B5EF4-FFF2-40B4-BE49-F238E27FC236}">
                <a16:creationId xmlns:a16="http://schemas.microsoft.com/office/drawing/2014/main" id="{3E26006E-147C-C083-3AAC-20066F8FD6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005" y="4969565"/>
            <a:ext cx="1339919" cy="1339919"/>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Adnan Syed MACS CP on LinkedIn: #ceh ...">
            <a:extLst>
              <a:ext uri="{FF2B5EF4-FFF2-40B4-BE49-F238E27FC236}">
                <a16:creationId xmlns:a16="http://schemas.microsoft.com/office/drawing/2014/main" id="{42293481-3183-F729-5E41-864B4D2D2C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3253" y="4885082"/>
            <a:ext cx="1424402" cy="1424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8109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15</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Certifiers </a:t>
            </a:r>
          </a:p>
        </p:txBody>
      </p:sp>
      <p:sp>
        <p:nvSpPr>
          <p:cNvPr id="3" name="TextBox 2">
            <a:extLst>
              <a:ext uri="{FF2B5EF4-FFF2-40B4-BE49-F238E27FC236}">
                <a16:creationId xmlns:a16="http://schemas.microsoft.com/office/drawing/2014/main" id="{8FEE2E62-8F5D-F7C4-5F08-E591464F4E85}"/>
              </a:ext>
            </a:extLst>
          </p:cNvPr>
          <p:cNvSpPr txBox="1"/>
          <p:nvPr/>
        </p:nvSpPr>
        <p:spPr>
          <a:xfrm>
            <a:off x="299720" y="936978"/>
            <a:ext cx="11598769" cy="4493538"/>
          </a:xfrm>
          <a:prstGeom prst="rect">
            <a:avLst/>
          </a:prstGeom>
          <a:noFill/>
        </p:spPr>
        <p:txBody>
          <a:bodyPr wrap="square" rtlCol="0">
            <a:spAutoFit/>
          </a:bodyPr>
          <a:lstStyle/>
          <a:p>
            <a:r>
              <a:rPr lang="en-US" sz="2600" b="1" u="sng" dirty="0"/>
              <a:t>GIAC (SANS)</a:t>
            </a:r>
          </a:p>
          <a:p>
            <a:endParaRPr lang="en-US" sz="2600" b="1" u="sng" dirty="0"/>
          </a:p>
          <a:p>
            <a:r>
              <a:rPr lang="en-US" sz="2600" dirty="0"/>
              <a:t>40+ Cyber Security Certifications, best known for GIAC Certified GSE. Normally initial tests are packaged with training which is expensive $5,000-$12,000. Tests are extremely difficult even though they are open book. GIAC offers people who pass the test with a 90 or higher are allowed to teach the course after a mentorship program.  </a:t>
            </a:r>
          </a:p>
          <a:p>
            <a:endParaRPr lang="en-US" sz="2600" dirty="0"/>
          </a:p>
          <a:p>
            <a:r>
              <a:rPr lang="en-US" sz="2600" dirty="0"/>
              <a:t>GIAC offers a Cyber Security Masters Degree for $54K and prior certs do not apply. The military has built jobs entirely off of these certifications.</a:t>
            </a:r>
          </a:p>
          <a:p>
            <a:r>
              <a:rPr lang="en-US" sz="2600" dirty="0"/>
              <a:t> </a:t>
            </a:r>
          </a:p>
          <a:p>
            <a:endParaRPr lang="en-US" sz="2600" b="1" u="sng" dirty="0"/>
          </a:p>
        </p:txBody>
      </p:sp>
      <p:pic>
        <p:nvPicPr>
          <p:cNvPr id="6146" name="Picture 2" descr="GIAC Certification | Bugcrowd">
            <a:extLst>
              <a:ext uri="{FF2B5EF4-FFF2-40B4-BE49-F238E27FC236}">
                <a16:creationId xmlns:a16="http://schemas.microsoft.com/office/drawing/2014/main" id="{14B6973B-AB5B-2739-9A6E-F0894DFA1F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1096" y="644257"/>
            <a:ext cx="980454" cy="980454"/>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GSE Badges - GSE Badges">
            <a:extLst>
              <a:ext uri="{FF2B5EF4-FFF2-40B4-BE49-F238E27FC236}">
                <a16:creationId xmlns:a16="http://schemas.microsoft.com/office/drawing/2014/main" id="{860B81A1-2BBA-C844-73E4-194093BBA5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4812195"/>
            <a:ext cx="1502259" cy="150225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a:extLst>
              <a:ext uri="{FF2B5EF4-FFF2-40B4-BE49-F238E27FC236}">
                <a16:creationId xmlns:a16="http://schemas.microsoft.com/office/drawing/2014/main" id="{76D7EC85-A155-FFE9-34AD-5E549A0627C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712" y="4880940"/>
            <a:ext cx="1364767" cy="1364767"/>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GIAC Security Leadership (GSLC) - Credly">
            <a:extLst>
              <a:ext uri="{FF2B5EF4-FFF2-40B4-BE49-F238E27FC236}">
                <a16:creationId xmlns:a16="http://schemas.microsoft.com/office/drawing/2014/main" id="{7B063317-A6F2-E5F9-B614-3CAB034E7B7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1550" y="4826510"/>
            <a:ext cx="1353373" cy="1353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4119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BDAB6A4-7065-95FB-4463-A8853EF5F08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9359E56-393B-0F4A-8325-686F5E4C81FA}" type="slidenum">
              <a:rPr lang="en-US" smtClean="0"/>
              <a:pPr>
                <a:spcAft>
                  <a:spcPts val="600"/>
                </a:spcAft>
              </a:pPr>
              <a:t>16</a:t>
            </a:fld>
            <a:endParaRPr lang="en-US"/>
          </a:p>
        </p:txBody>
      </p:sp>
      <p:sp>
        <p:nvSpPr>
          <p:cNvPr id="2" name="Title 1">
            <a:extLst>
              <a:ext uri="{FF2B5EF4-FFF2-40B4-BE49-F238E27FC236}">
                <a16:creationId xmlns:a16="http://schemas.microsoft.com/office/drawing/2014/main" id="{0811B749-D383-4695-73EC-2ADC87708A7B}"/>
              </a:ext>
            </a:extLst>
          </p:cNvPr>
          <p:cNvSpPr>
            <a:spLocks noGrp="1"/>
          </p:cNvSpPr>
          <p:nvPr>
            <p:ph type="title"/>
          </p:nvPr>
        </p:nvSpPr>
        <p:spPr/>
        <p:txBody>
          <a:bodyPr>
            <a:normAutofit/>
          </a:bodyPr>
          <a:lstStyle/>
          <a:p>
            <a:r>
              <a:rPr lang="en-US" sz="3200" dirty="0"/>
              <a:t>Should I get Certified? Strategies </a:t>
            </a:r>
          </a:p>
        </p:txBody>
      </p:sp>
      <p:sp>
        <p:nvSpPr>
          <p:cNvPr id="5" name="TextBox 4">
            <a:extLst>
              <a:ext uri="{FF2B5EF4-FFF2-40B4-BE49-F238E27FC236}">
                <a16:creationId xmlns:a16="http://schemas.microsoft.com/office/drawing/2014/main" id="{62A04684-0EC6-7550-4B88-8110B0E13027}"/>
              </a:ext>
            </a:extLst>
          </p:cNvPr>
          <p:cNvSpPr txBox="1"/>
          <p:nvPr/>
        </p:nvSpPr>
        <p:spPr>
          <a:xfrm>
            <a:off x="343728" y="615722"/>
            <a:ext cx="11504544" cy="5693866"/>
          </a:xfrm>
          <a:prstGeom prst="rect">
            <a:avLst/>
          </a:prstGeom>
          <a:noFill/>
        </p:spPr>
        <p:txBody>
          <a:bodyPr wrap="square" rtlCol="0">
            <a:spAutoFit/>
          </a:bodyPr>
          <a:lstStyle/>
          <a:p>
            <a:pPr marL="285750" indent="-285750">
              <a:buFont typeface="Arial" panose="020B0604020202020204" pitchFamily="34" charset="0"/>
              <a:buChar char="•"/>
            </a:pPr>
            <a:r>
              <a:rPr lang="en-US" sz="2600" dirty="0"/>
              <a:t>What do you want to demonstrate through the certificate?</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What jobs do you want?</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How does the certifier manage themselves? what is the long-range goals? do they align with what you are looking for in a certifier?</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What are the requirements to maintain the cert?</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O’Reilly Books, </a:t>
            </a:r>
            <a:r>
              <a:rPr lang="en-US" sz="2600" dirty="0">
                <a:hlinkClick r:id="rId3"/>
              </a:rPr>
              <a:t>https://www.oreilly.com/</a:t>
            </a:r>
            <a:endParaRPr lang="en-US" sz="2600" dirty="0"/>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A lot of certifiers offer entry level certs, ISC2 (CC)</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CPEs through new certificate bootcamp</a:t>
            </a:r>
          </a:p>
        </p:txBody>
      </p:sp>
    </p:spTree>
    <p:extLst>
      <p:ext uri="{BB962C8B-B14F-4D97-AF65-F5344CB8AC3E}">
        <p14:creationId xmlns:p14="http://schemas.microsoft.com/office/powerpoint/2010/main" val="195289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CE0BD-D49E-63C1-7747-9C61935BAAFB}"/>
              </a:ext>
            </a:extLst>
          </p:cNvPr>
          <p:cNvSpPr>
            <a:spLocks noGrp="1"/>
          </p:cNvSpPr>
          <p:nvPr>
            <p:ph type="title"/>
          </p:nvPr>
        </p:nvSpPr>
        <p:spPr/>
        <p:txBody>
          <a:bodyPr>
            <a:normAutofit fontScale="90000"/>
          </a:bodyPr>
          <a:lstStyle/>
          <a:p>
            <a:r>
              <a:rPr lang="en-US" dirty="0"/>
              <a:t>Questions</a:t>
            </a:r>
          </a:p>
        </p:txBody>
      </p:sp>
      <p:sp>
        <p:nvSpPr>
          <p:cNvPr id="4" name="Slide Number Placeholder 3">
            <a:extLst>
              <a:ext uri="{FF2B5EF4-FFF2-40B4-BE49-F238E27FC236}">
                <a16:creationId xmlns:a16="http://schemas.microsoft.com/office/drawing/2014/main" id="{2B54D2B0-C6C5-8058-723F-AE4B7908C3E6}"/>
              </a:ext>
            </a:extLst>
          </p:cNvPr>
          <p:cNvSpPr>
            <a:spLocks noGrp="1"/>
          </p:cNvSpPr>
          <p:nvPr>
            <p:ph type="sldNum" sz="quarter" idx="12"/>
          </p:nvPr>
        </p:nvSpPr>
        <p:spPr/>
        <p:txBody>
          <a:bodyPr/>
          <a:lstStyle/>
          <a:p>
            <a:fld id="{39359E56-393B-0F4A-8325-686F5E4C81FA}" type="slidenum">
              <a:rPr lang="en-US" smtClean="0"/>
              <a:t>17</a:t>
            </a:fld>
            <a:endParaRPr lang="en-US"/>
          </a:p>
        </p:txBody>
      </p:sp>
      <p:sp>
        <p:nvSpPr>
          <p:cNvPr id="5" name="TextBox 4">
            <a:extLst>
              <a:ext uri="{FF2B5EF4-FFF2-40B4-BE49-F238E27FC236}">
                <a16:creationId xmlns:a16="http://schemas.microsoft.com/office/drawing/2014/main" id="{A96864BC-2354-F788-01D8-5FFB2771C396}"/>
              </a:ext>
            </a:extLst>
          </p:cNvPr>
          <p:cNvSpPr txBox="1"/>
          <p:nvPr/>
        </p:nvSpPr>
        <p:spPr>
          <a:xfrm>
            <a:off x="1685607" y="3244334"/>
            <a:ext cx="7743825" cy="861774"/>
          </a:xfrm>
          <a:prstGeom prst="rect">
            <a:avLst/>
          </a:prstGeom>
          <a:noFill/>
        </p:spPr>
        <p:txBody>
          <a:bodyPr wrap="square" rtlCol="0">
            <a:spAutoFit/>
          </a:bodyPr>
          <a:lstStyle/>
          <a:p>
            <a:pPr algn="ctr"/>
            <a:r>
              <a:rPr lang="en-US" sz="5000" dirty="0"/>
              <a:t>Questions</a:t>
            </a:r>
          </a:p>
        </p:txBody>
      </p:sp>
    </p:spTree>
    <p:extLst>
      <p:ext uri="{BB962C8B-B14F-4D97-AF65-F5344CB8AC3E}">
        <p14:creationId xmlns:p14="http://schemas.microsoft.com/office/powerpoint/2010/main" val="51149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33E01-E414-D164-0C2B-9B61D8F15C6C}"/>
              </a:ext>
            </a:extLst>
          </p:cNvPr>
          <p:cNvSpPr>
            <a:spLocks noGrp="1"/>
          </p:cNvSpPr>
          <p:nvPr>
            <p:ph type="title"/>
          </p:nvPr>
        </p:nvSpPr>
        <p:spPr/>
        <p:txBody>
          <a:bodyPr>
            <a:normAutofit fontScale="90000"/>
          </a:bodyPr>
          <a:lstStyle/>
          <a:p>
            <a:r>
              <a:rPr lang="en-US" dirty="0"/>
              <a:t>Agenda</a:t>
            </a:r>
          </a:p>
        </p:txBody>
      </p:sp>
      <p:sp>
        <p:nvSpPr>
          <p:cNvPr id="3" name="Content Placeholder 2">
            <a:extLst>
              <a:ext uri="{FF2B5EF4-FFF2-40B4-BE49-F238E27FC236}">
                <a16:creationId xmlns:a16="http://schemas.microsoft.com/office/drawing/2014/main" id="{A14C54AB-AC0F-5E04-4106-59F619D8F299}"/>
              </a:ext>
            </a:extLst>
          </p:cNvPr>
          <p:cNvSpPr>
            <a:spLocks noGrp="1"/>
          </p:cNvSpPr>
          <p:nvPr>
            <p:ph idx="1"/>
          </p:nvPr>
        </p:nvSpPr>
        <p:spPr>
          <a:xfrm>
            <a:off x="129209" y="716280"/>
            <a:ext cx="11698355" cy="5475798"/>
          </a:xfrm>
        </p:spPr>
        <p:txBody>
          <a:bodyPr>
            <a:normAutofit/>
          </a:bodyPr>
          <a:lstStyle/>
          <a:p>
            <a:pPr marL="514350" indent="-514350">
              <a:buFont typeface="+mj-lt"/>
              <a:buAutoNum type="arabicPeriod"/>
            </a:pPr>
            <a:r>
              <a:rPr lang="en-US" sz="2600" dirty="0"/>
              <a:t>What are Certifications</a:t>
            </a:r>
          </a:p>
          <a:p>
            <a:pPr marL="514350" indent="-514350">
              <a:buFont typeface="+mj-lt"/>
              <a:buAutoNum type="arabicPeriod"/>
            </a:pPr>
            <a:endParaRPr lang="en-US" sz="2600" dirty="0"/>
          </a:p>
          <a:p>
            <a:pPr marL="514350" indent="-514350">
              <a:buFont typeface="+mj-lt"/>
              <a:buAutoNum type="arabicPeriod"/>
            </a:pPr>
            <a:r>
              <a:rPr lang="en-US" sz="2600" dirty="0"/>
              <a:t>Pros and Cons</a:t>
            </a:r>
          </a:p>
          <a:p>
            <a:pPr marL="514350" indent="-514350">
              <a:buFont typeface="+mj-lt"/>
              <a:buAutoNum type="arabicPeriod"/>
            </a:pPr>
            <a:endParaRPr lang="en-US" sz="2600" dirty="0"/>
          </a:p>
          <a:p>
            <a:pPr marL="514350" indent="-514350">
              <a:buFont typeface="+mj-lt"/>
              <a:buAutoNum type="arabicPeriod"/>
            </a:pPr>
            <a:r>
              <a:rPr lang="en-US" sz="2600" dirty="0"/>
              <a:t>Popular Certifications and Certifiers</a:t>
            </a:r>
          </a:p>
          <a:p>
            <a:pPr marL="514350" indent="-514350">
              <a:buFont typeface="+mj-lt"/>
              <a:buAutoNum type="arabicPeriod"/>
            </a:pPr>
            <a:endParaRPr lang="en-US" sz="2600" dirty="0"/>
          </a:p>
          <a:p>
            <a:pPr marL="514350" indent="-514350">
              <a:buFont typeface="+mj-lt"/>
              <a:buAutoNum type="arabicPeriod"/>
            </a:pPr>
            <a:r>
              <a:rPr lang="en-US" sz="2600" dirty="0"/>
              <a:t>Paths to Certification</a:t>
            </a:r>
          </a:p>
          <a:p>
            <a:pPr marL="514350" indent="-514350">
              <a:buFont typeface="+mj-lt"/>
              <a:buAutoNum type="arabicPeriod"/>
            </a:pPr>
            <a:endParaRPr lang="en-US" sz="2600" dirty="0"/>
          </a:p>
          <a:p>
            <a:pPr marL="514350" indent="-514350">
              <a:buFont typeface="+mj-lt"/>
              <a:buAutoNum type="arabicPeriod"/>
            </a:pPr>
            <a:r>
              <a:rPr lang="en-US" sz="2600" dirty="0"/>
              <a:t>CPEs and Strategies </a:t>
            </a:r>
          </a:p>
        </p:txBody>
      </p:sp>
      <p:sp>
        <p:nvSpPr>
          <p:cNvPr id="4" name="Slide Number Placeholder 3">
            <a:extLst>
              <a:ext uri="{FF2B5EF4-FFF2-40B4-BE49-F238E27FC236}">
                <a16:creationId xmlns:a16="http://schemas.microsoft.com/office/drawing/2014/main" id="{AB268E43-2F26-3205-E043-019A87DF17C4}"/>
              </a:ext>
            </a:extLst>
          </p:cNvPr>
          <p:cNvSpPr>
            <a:spLocks noGrp="1"/>
          </p:cNvSpPr>
          <p:nvPr>
            <p:ph type="sldNum" sz="quarter" idx="12"/>
          </p:nvPr>
        </p:nvSpPr>
        <p:spPr/>
        <p:txBody>
          <a:bodyPr/>
          <a:lstStyle/>
          <a:p>
            <a:fld id="{39359E56-393B-0F4A-8325-686F5E4C81FA}" type="slidenum">
              <a:rPr lang="en-US" smtClean="0"/>
              <a:t>2</a:t>
            </a:fld>
            <a:endParaRPr lang="en-US" dirty="0"/>
          </a:p>
        </p:txBody>
      </p:sp>
    </p:spTree>
    <p:extLst>
      <p:ext uri="{BB962C8B-B14F-4D97-AF65-F5344CB8AC3E}">
        <p14:creationId xmlns:p14="http://schemas.microsoft.com/office/powerpoint/2010/main" val="869069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33E01-E414-D164-0C2B-9B61D8F15C6C}"/>
              </a:ext>
            </a:extLst>
          </p:cNvPr>
          <p:cNvSpPr>
            <a:spLocks noGrp="1"/>
          </p:cNvSpPr>
          <p:nvPr>
            <p:ph type="title"/>
          </p:nvPr>
        </p:nvSpPr>
        <p:spPr/>
        <p:txBody>
          <a:bodyPr>
            <a:normAutofit fontScale="90000"/>
          </a:bodyPr>
          <a:lstStyle/>
          <a:p>
            <a:r>
              <a:rPr lang="en-US" dirty="0"/>
              <a:t>What are IT/Cyber </a:t>
            </a:r>
            <a:r>
              <a:rPr lang="en-US" dirty="0" err="1"/>
              <a:t>SecurityCommercial</a:t>
            </a:r>
            <a:r>
              <a:rPr lang="en-US" dirty="0"/>
              <a:t> Certifications?</a:t>
            </a:r>
          </a:p>
        </p:txBody>
      </p:sp>
      <p:sp>
        <p:nvSpPr>
          <p:cNvPr id="3" name="Content Placeholder 2">
            <a:extLst>
              <a:ext uri="{FF2B5EF4-FFF2-40B4-BE49-F238E27FC236}">
                <a16:creationId xmlns:a16="http://schemas.microsoft.com/office/drawing/2014/main" id="{A14C54AB-AC0F-5E04-4106-59F619D8F299}"/>
              </a:ext>
            </a:extLst>
          </p:cNvPr>
          <p:cNvSpPr>
            <a:spLocks noGrp="1"/>
          </p:cNvSpPr>
          <p:nvPr>
            <p:ph idx="1"/>
          </p:nvPr>
        </p:nvSpPr>
        <p:spPr>
          <a:xfrm>
            <a:off x="129209" y="716280"/>
            <a:ext cx="11698355" cy="5475798"/>
          </a:xfrm>
        </p:spPr>
        <p:txBody>
          <a:bodyPr>
            <a:normAutofit fontScale="92500" lnSpcReduction="20000"/>
          </a:bodyPr>
          <a:lstStyle/>
          <a:p>
            <a:pPr marL="0" indent="0">
              <a:buNone/>
            </a:pPr>
            <a:r>
              <a:rPr lang="en-US" sz="2600" dirty="0"/>
              <a:t>Commercial certifications are endorsements by third parties, that validate a person’s knowledge, skill, or both in/on a field or platform. Attaining a certification is normally obtained by passing an exam, normally with a cost. </a:t>
            </a:r>
          </a:p>
          <a:p>
            <a:pPr marL="0" indent="0">
              <a:buNone/>
            </a:pPr>
            <a:endParaRPr lang="en-US" sz="2600" dirty="0"/>
          </a:p>
          <a:p>
            <a:pPr marL="0" indent="0">
              <a:buNone/>
            </a:pPr>
            <a:r>
              <a:rPr lang="en-US" sz="2600" dirty="0"/>
              <a:t>Certifications are a quick and powerful way of gaining entry into the job market. This has been driven by the government and requirement of commercial certifications for certain jobs.</a:t>
            </a:r>
          </a:p>
          <a:p>
            <a:pPr marL="0" indent="0">
              <a:buNone/>
            </a:pPr>
            <a:endParaRPr lang="en-US" sz="2600" dirty="0"/>
          </a:p>
          <a:p>
            <a:pPr marL="0" indent="0">
              <a:buNone/>
            </a:pPr>
            <a:r>
              <a:rPr lang="en-US" sz="2600" dirty="0"/>
              <a:t>Exams for certifications tend to either be:</a:t>
            </a:r>
          </a:p>
          <a:p>
            <a:pPr marL="0" indent="0">
              <a:buNone/>
            </a:pPr>
            <a:endParaRPr lang="en-US" sz="2600" dirty="0"/>
          </a:p>
          <a:p>
            <a:pPr marL="0" indent="0">
              <a:buNone/>
            </a:pPr>
            <a:r>
              <a:rPr lang="en-US" sz="2600" dirty="0"/>
              <a:t>Passive: Test is comprised of questions on body of knowledge</a:t>
            </a:r>
          </a:p>
          <a:p>
            <a:pPr marL="0" indent="0">
              <a:buNone/>
            </a:pPr>
            <a:endParaRPr lang="en-US" sz="2600" dirty="0"/>
          </a:p>
          <a:p>
            <a:pPr marL="0" indent="0">
              <a:buNone/>
            </a:pPr>
            <a:r>
              <a:rPr lang="en-US" sz="2600" dirty="0"/>
              <a:t>Functional: Test is comprised of a series of simulations</a:t>
            </a:r>
          </a:p>
          <a:p>
            <a:pPr marL="0" indent="0">
              <a:buNone/>
            </a:pPr>
            <a:endParaRPr lang="en-US" sz="2600" dirty="0"/>
          </a:p>
          <a:p>
            <a:pPr marL="0" indent="0">
              <a:buNone/>
            </a:pPr>
            <a:r>
              <a:rPr lang="en-US" sz="2600" dirty="0"/>
              <a:t>Hybrid: Test has both</a:t>
            </a:r>
          </a:p>
        </p:txBody>
      </p:sp>
      <p:sp>
        <p:nvSpPr>
          <p:cNvPr id="4" name="Slide Number Placeholder 3">
            <a:extLst>
              <a:ext uri="{FF2B5EF4-FFF2-40B4-BE49-F238E27FC236}">
                <a16:creationId xmlns:a16="http://schemas.microsoft.com/office/drawing/2014/main" id="{AB268E43-2F26-3205-E043-019A87DF17C4}"/>
              </a:ext>
            </a:extLst>
          </p:cNvPr>
          <p:cNvSpPr>
            <a:spLocks noGrp="1"/>
          </p:cNvSpPr>
          <p:nvPr>
            <p:ph type="sldNum" sz="quarter" idx="12"/>
          </p:nvPr>
        </p:nvSpPr>
        <p:spPr/>
        <p:txBody>
          <a:bodyPr/>
          <a:lstStyle/>
          <a:p>
            <a:fld id="{39359E56-393B-0F4A-8325-686F5E4C81FA}" type="slidenum">
              <a:rPr lang="en-US" smtClean="0"/>
              <a:t>3</a:t>
            </a:fld>
            <a:endParaRPr lang="en-US" dirty="0"/>
          </a:p>
        </p:txBody>
      </p:sp>
    </p:spTree>
    <p:extLst>
      <p:ext uri="{BB962C8B-B14F-4D97-AF65-F5344CB8AC3E}">
        <p14:creationId xmlns:p14="http://schemas.microsoft.com/office/powerpoint/2010/main" val="302223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1E64F-829C-3EC8-5EE3-41BEA2105499}"/>
              </a:ext>
            </a:extLst>
          </p:cNvPr>
          <p:cNvSpPr>
            <a:spLocks noGrp="1"/>
          </p:cNvSpPr>
          <p:nvPr>
            <p:ph type="title"/>
          </p:nvPr>
        </p:nvSpPr>
        <p:spPr/>
        <p:txBody>
          <a:bodyPr>
            <a:normAutofit fontScale="90000"/>
          </a:bodyPr>
          <a:lstStyle/>
          <a:p>
            <a:r>
              <a:rPr lang="en-US" dirty="0"/>
              <a:t>Background/How and Why I became certified</a:t>
            </a:r>
          </a:p>
        </p:txBody>
      </p:sp>
      <p:sp>
        <p:nvSpPr>
          <p:cNvPr id="3" name="Content Placeholder 2">
            <a:extLst>
              <a:ext uri="{FF2B5EF4-FFF2-40B4-BE49-F238E27FC236}">
                <a16:creationId xmlns:a16="http://schemas.microsoft.com/office/drawing/2014/main" id="{009869CD-E3CF-F09F-EA2E-97EB13C2DE15}"/>
              </a:ext>
            </a:extLst>
          </p:cNvPr>
          <p:cNvSpPr>
            <a:spLocks noGrp="1"/>
          </p:cNvSpPr>
          <p:nvPr>
            <p:ph idx="1"/>
          </p:nvPr>
        </p:nvSpPr>
        <p:spPr>
          <a:xfrm>
            <a:off x="299720" y="944880"/>
            <a:ext cx="11428454" cy="5188985"/>
          </a:xfrm>
        </p:spPr>
        <p:txBody>
          <a:bodyPr>
            <a:normAutofit fontScale="77500" lnSpcReduction="20000"/>
          </a:bodyPr>
          <a:lstStyle/>
          <a:p>
            <a:pPr marL="0" indent="0">
              <a:buNone/>
            </a:pPr>
            <a:r>
              <a:rPr lang="en-US" sz="2600" dirty="0"/>
              <a:t>Joseph Gray</a:t>
            </a:r>
          </a:p>
          <a:p>
            <a:pPr marL="0" indent="0">
              <a:buNone/>
            </a:pPr>
            <a:endParaRPr lang="en-US" sz="2600" dirty="0"/>
          </a:p>
          <a:p>
            <a:pPr marL="0" indent="0">
              <a:buNone/>
            </a:pPr>
            <a:r>
              <a:rPr lang="en-US" sz="2600" dirty="0"/>
              <a:t>2001, BS, Public Management PSU</a:t>
            </a:r>
          </a:p>
          <a:p>
            <a:pPr marL="0" indent="0">
              <a:buNone/>
            </a:pPr>
            <a:endParaRPr lang="en-US" sz="2600" dirty="0"/>
          </a:p>
          <a:p>
            <a:pPr marL="0" indent="0">
              <a:buNone/>
            </a:pPr>
            <a:r>
              <a:rPr lang="en-US" sz="2600" dirty="0"/>
              <a:t>2002 City Clerk of Rochester, 2005 Certified Municipal Clerk (CMC) </a:t>
            </a:r>
          </a:p>
          <a:p>
            <a:pPr marL="0" indent="0">
              <a:buNone/>
            </a:pPr>
            <a:endParaRPr lang="en-US" sz="2600" dirty="0"/>
          </a:p>
          <a:p>
            <a:pPr marL="0" indent="0">
              <a:buNone/>
            </a:pPr>
            <a:r>
              <a:rPr lang="en-US" sz="2600" dirty="0"/>
              <a:t>2002 Joined the National Guard, 2010 Security+, CompTIA, 2010 (Lifetime)</a:t>
            </a:r>
          </a:p>
          <a:p>
            <a:pPr marL="0" indent="0">
              <a:buNone/>
            </a:pPr>
            <a:endParaRPr lang="en-US" sz="2600" dirty="0"/>
          </a:p>
          <a:p>
            <a:pPr marL="0" indent="0">
              <a:buNone/>
            </a:pPr>
            <a:r>
              <a:rPr lang="en-US" sz="2600" dirty="0"/>
              <a:t>2012 FA53, CCNA, CMSA, CISSP 437309, ISC2</a:t>
            </a:r>
          </a:p>
          <a:p>
            <a:pPr marL="0" indent="0">
              <a:buNone/>
            </a:pPr>
            <a:endParaRPr lang="en-US" sz="2600" dirty="0"/>
          </a:p>
          <a:p>
            <a:pPr marL="0" indent="0">
              <a:buNone/>
            </a:pPr>
            <a:r>
              <a:rPr lang="en-US" sz="2600" dirty="0"/>
              <a:t>2013 Cyber Protection Team, Certified Ethical Hacker (CEH), EC Council, 2013, 2018</a:t>
            </a:r>
          </a:p>
          <a:p>
            <a:pPr marL="0" indent="0">
              <a:buNone/>
            </a:pPr>
            <a:endParaRPr lang="en-US" sz="2600" dirty="0"/>
          </a:p>
          <a:p>
            <a:pPr marL="0" indent="0">
              <a:buNone/>
            </a:pPr>
            <a:r>
              <a:rPr lang="en-US" sz="2600" dirty="0"/>
              <a:t>2022, Joined UNH GIAC Security Leadership (GSLC), GIAC,</a:t>
            </a:r>
          </a:p>
          <a:p>
            <a:pPr marL="0" indent="0">
              <a:buNone/>
            </a:pPr>
            <a:r>
              <a:rPr lang="en-US" sz="2600" dirty="0"/>
              <a:t> </a:t>
            </a:r>
          </a:p>
          <a:p>
            <a:pPr marL="0" indent="0">
              <a:buNone/>
            </a:pPr>
            <a:r>
              <a:rPr lang="en-US" sz="2600" dirty="0"/>
              <a:t>President of the Concord/Lexington ISC2 Chapter</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28592E0-63C4-F6B9-F593-BF58326F142F}"/>
              </a:ext>
            </a:extLst>
          </p:cNvPr>
          <p:cNvSpPr>
            <a:spLocks noGrp="1"/>
          </p:cNvSpPr>
          <p:nvPr>
            <p:ph type="sldNum" sz="quarter" idx="12"/>
          </p:nvPr>
        </p:nvSpPr>
        <p:spPr/>
        <p:txBody>
          <a:bodyPr/>
          <a:lstStyle/>
          <a:p>
            <a:fld id="{39359E56-393B-0F4A-8325-686F5E4C81FA}" type="slidenum">
              <a:rPr lang="en-US" smtClean="0"/>
              <a:t>4</a:t>
            </a:fld>
            <a:endParaRPr lang="en-US"/>
          </a:p>
        </p:txBody>
      </p:sp>
    </p:spTree>
    <p:extLst>
      <p:ext uri="{BB962C8B-B14F-4D97-AF65-F5344CB8AC3E}">
        <p14:creationId xmlns:p14="http://schemas.microsoft.com/office/powerpoint/2010/main" val="163426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33E01-E414-D164-0C2B-9B61D8F15C6C}"/>
              </a:ext>
            </a:extLst>
          </p:cNvPr>
          <p:cNvSpPr>
            <a:spLocks noGrp="1"/>
          </p:cNvSpPr>
          <p:nvPr>
            <p:ph type="title"/>
          </p:nvPr>
        </p:nvSpPr>
        <p:spPr/>
        <p:txBody>
          <a:bodyPr>
            <a:normAutofit fontScale="90000"/>
          </a:bodyPr>
          <a:lstStyle/>
          <a:p>
            <a:r>
              <a:rPr lang="en-US" dirty="0"/>
              <a:t>Pros and Cons of Certifications</a:t>
            </a:r>
          </a:p>
        </p:txBody>
      </p:sp>
      <p:sp>
        <p:nvSpPr>
          <p:cNvPr id="3" name="Content Placeholder 2">
            <a:extLst>
              <a:ext uri="{FF2B5EF4-FFF2-40B4-BE49-F238E27FC236}">
                <a16:creationId xmlns:a16="http://schemas.microsoft.com/office/drawing/2014/main" id="{A14C54AB-AC0F-5E04-4106-59F619D8F299}"/>
              </a:ext>
            </a:extLst>
          </p:cNvPr>
          <p:cNvSpPr>
            <a:spLocks noGrp="1"/>
          </p:cNvSpPr>
          <p:nvPr>
            <p:ph idx="1"/>
          </p:nvPr>
        </p:nvSpPr>
        <p:spPr>
          <a:xfrm>
            <a:off x="129209" y="716280"/>
            <a:ext cx="11698355" cy="5475798"/>
          </a:xfrm>
        </p:spPr>
        <p:txBody>
          <a:bodyPr>
            <a:normAutofit fontScale="92500" lnSpcReduction="10000"/>
          </a:bodyPr>
          <a:lstStyle/>
          <a:p>
            <a:pPr marL="0" indent="0">
              <a:buNone/>
            </a:pPr>
            <a:r>
              <a:rPr lang="en-US" sz="2600" dirty="0"/>
              <a:t>Pros: </a:t>
            </a:r>
          </a:p>
          <a:p>
            <a:r>
              <a:rPr lang="en-US" sz="2600" dirty="0"/>
              <a:t>Is a great way to separate yourself</a:t>
            </a:r>
          </a:p>
          <a:p>
            <a:r>
              <a:rPr lang="en-US" sz="2600" dirty="0"/>
              <a:t>Can normally be prepped through a boot camp</a:t>
            </a:r>
          </a:p>
          <a:p>
            <a:r>
              <a:rPr lang="en-US" sz="2600" dirty="0"/>
              <a:t>Can demonstrate practical knowledge</a:t>
            </a:r>
          </a:p>
          <a:p>
            <a:r>
              <a:rPr lang="en-US" sz="2600" dirty="0"/>
              <a:t>Provides an employer with a way to validate a candidate’s credentials</a:t>
            </a:r>
          </a:p>
          <a:p>
            <a:r>
              <a:rPr lang="en-US" sz="2600" dirty="0"/>
              <a:t>Provides an employer with a third party verification of skill</a:t>
            </a:r>
          </a:p>
          <a:p>
            <a:r>
              <a:rPr lang="en-US" sz="2600" dirty="0"/>
              <a:t>Can visually enhance resume and communications with digital badges, that are </a:t>
            </a:r>
            <a:r>
              <a:rPr lang="en-US" sz="2600" dirty="0" err="1"/>
              <a:t>certfiable</a:t>
            </a:r>
            <a:endParaRPr lang="en-US" sz="2600" dirty="0"/>
          </a:p>
          <a:p>
            <a:endParaRPr lang="en-US" sz="2600" dirty="0"/>
          </a:p>
          <a:p>
            <a:pPr marL="0" indent="0">
              <a:buNone/>
            </a:pPr>
            <a:r>
              <a:rPr lang="en-US" sz="2600" dirty="0"/>
              <a:t>Cons:</a:t>
            </a:r>
          </a:p>
          <a:p>
            <a:r>
              <a:rPr lang="en-US" sz="2600" dirty="0"/>
              <a:t>Tests can be extremely hard</a:t>
            </a:r>
          </a:p>
          <a:p>
            <a:r>
              <a:rPr lang="en-US" sz="2600" dirty="0"/>
              <a:t>Tests can be expensive</a:t>
            </a:r>
          </a:p>
          <a:p>
            <a:r>
              <a:rPr lang="en-US" sz="2600" dirty="0"/>
              <a:t>Committing self to a lifetime of Continuing Professional Education (CPE)</a:t>
            </a:r>
          </a:p>
          <a:p>
            <a:r>
              <a:rPr lang="en-US" sz="2600" dirty="0"/>
              <a:t>The Certifier can do things to devalue the certification	</a:t>
            </a:r>
          </a:p>
        </p:txBody>
      </p:sp>
      <p:sp>
        <p:nvSpPr>
          <p:cNvPr id="4" name="Slide Number Placeholder 3">
            <a:extLst>
              <a:ext uri="{FF2B5EF4-FFF2-40B4-BE49-F238E27FC236}">
                <a16:creationId xmlns:a16="http://schemas.microsoft.com/office/drawing/2014/main" id="{AB268E43-2F26-3205-E043-019A87DF17C4}"/>
              </a:ext>
            </a:extLst>
          </p:cNvPr>
          <p:cNvSpPr>
            <a:spLocks noGrp="1"/>
          </p:cNvSpPr>
          <p:nvPr>
            <p:ph type="sldNum" sz="quarter" idx="12"/>
          </p:nvPr>
        </p:nvSpPr>
        <p:spPr/>
        <p:txBody>
          <a:bodyPr/>
          <a:lstStyle/>
          <a:p>
            <a:fld id="{39359E56-393B-0F4A-8325-686F5E4C81FA}" type="slidenum">
              <a:rPr lang="en-US" smtClean="0"/>
              <a:t>5</a:t>
            </a:fld>
            <a:endParaRPr lang="en-US" dirty="0"/>
          </a:p>
        </p:txBody>
      </p:sp>
    </p:spTree>
    <p:extLst>
      <p:ext uri="{BB962C8B-B14F-4D97-AF65-F5344CB8AC3E}">
        <p14:creationId xmlns:p14="http://schemas.microsoft.com/office/powerpoint/2010/main" val="1270533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33E01-E414-D164-0C2B-9B61D8F15C6C}"/>
              </a:ext>
            </a:extLst>
          </p:cNvPr>
          <p:cNvSpPr>
            <a:spLocks noGrp="1"/>
          </p:cNvSpPr>
          <p:nvPr>
            <p:ph type="title"/>
          </p:nvPr>
        </p:nvSpPr>
        <p:spPr/>
        <p:txBody>
          <a:bodyPr>
            <a:normAutofit fontScale="90000"/>
          </a:bodyPr>
          <a:lstStyle/>
          <a:p>
            <a:r>
              <a:rPr lang="en-US" dirty="0"/>
              <a:t>Certifiers</a:t>
            </a:r>
          </a:p>
        </p:txBody>
      </p:sp>
      <p:sp>
        <p:nvSpPr>
          <p:cNvPr id="3" name="Content Placeholder 2">
            <a:extLst>
              <a:ext uri="{FF2B5EF4-FFF2-40B4-BE49-F238E27FC236}">
                <a16:creationId xmlns:a16="http://schemas.microsoft.com/office/drawing/2014/main" id="{A14C54AB-AC0F-5E04-4106-59F619D8F299}"/>
              </a:ext>
            </a:extLst>
          </p:cNvPr>
          <p:cNvSpPr>
            <a:spLocks noGrp="1"/>
          </p:cNvSpPr>
          <p:nvPr>
            <p:ph idx="1"/>
          </p:nvPr>
        </p:nvSpPr>
        <p:spPr>
          <a:xfrm>
            <a:off x="129209" y="716280"/>
            <a:ext cx="11698355" cy="5475798"/>
          </a:xfrm>
        </p:spPr>
        <p:txBody>
          <a:bodyPr>
            <a:normAutofit lnSpcReduction="10000"/>
          </a:bodyPr>
          <a:lstStyle/>
          <a:p>
            <a:pPr marL="0" indent="0">
              <a:buNone/>
            </a:pPr>
            <a:r>
              <a:rPr lang="en-US" sz="2600" dirty="0"/>
              <a:t>Bodies normally made up of a board of directors or executive council. The voting body is normally its members. </a:t>
            </a:r>
          </a:p>
          <a:p>
            <a:pPr marL="0" indent="0">
              <a:buNone/>
            </a:pPr>
            <a:r>
              <a:rPr lang="en-US" sz="2600" dirty="0"/>
              <a:t>Goals include:</a:t>
            </a:r>
          </a:p>
          <a:p>
            <a:r>
              <a:rPr lang="en-US" sz="2600" dirty="0"/>
              <a:t>Directed towards certain technologies and concepts </a:t>
            </a:r>
          </a:p>
          <a:p>
            <a:r>
              <a:rPr lang="en-US" sz="2600" dirty="0"/>
              <a:t>Upholding and promoting best practices and accepted standards</a:t>
            </a:r>
          </a:p>
          <a:p>
            <a:r>
              <a:rPr lang="en-US" sz="2600" dirty="0"/>
              <a:t>Demonstrating value of certification to best practices</a:t>
            </a:r>
          </a:p>
          <a:p>
            <a:r>
              <a:rPr lang="en-US" sz="2600" dirty="0"/>
              <a:t>Creating and supporting education leading to certification</a:t>
            </a:r>
          </a:p>
          <a:p>
            <a:r>
              <a:rPr lang="en-US" sz="2600" dirty="0"/>
              <a:t>Keeping certification relevant through CPE Requirements</a:t>
            </a:r>
          </a:p>
          <a:p>
            <a:r>
              <a:rPr lang="en-US" sz="2600" dirty="0"/>
              <a:t>Ensuring certifications are accepted by other governing bodies</a:t>
            </a:r>
          </a:p>
          <a:p>
            <a:r>
              <a:rPr lang="en-US" sz="2600" dirty="0"/>
              <a:t>Collect Dues</a:t>
            </a:r>
          </a:p>
          <a:p>
            <a:r>
              <a:rPr lang="en-US" sz="2600" dirty="0"/>
              <a:t>Try to create a tiered approach to certifications, most vendors were originally known for one cert	</a:t>
            </a:r>
          </a:p>
        </p:txBody>
      </p:sp>
      <p:sp>
        <p:nvSpPr>
          <p:cNvPr id="4" name="Slide Number Placeholder 3">
            <a:extLst>
              <a:ext uri="{FF2B5EF4-FFF2-40B4-BE49-F238E27FC236}">
                <a16:creationId xmlns:a16="http://schemas.microsoft.com/office/drawing/2014/main" id="{AB268E43-2F26-3205-E043-019A87DF17C4}"/>
              </a:ext>
            </a:extLst>
          </p:cNvPr>
          <p:cNvSpPr>
            <a:spLocks noGrp="1"/>
          </p:cNvSpPr>
          <p:nvPr>
            <p:ph type="sldNum" sz="quarter" idx="12"/>
          </p:nvPr>
        </p:nvSpPr>
        <p:spPr/>
        <p:txBody>
          <a:bodyPr/>
          <a:lstStyle/>
          <a:p>
            <a:fld id="{39359E56-393B-0F4A-8325-686F5E4C81FA}" type="slidenum">
              <a:rPr lang="en-US" smtClean="0"/>
              <a:t>6</a:t>
            </a:fld>
            <a:endParaRPr lang="en-US" dirty="0"/>
          </a:p>
        </p:txBody>
      </p:sp>
    </p:spTree>
    <p:extLst>
      <p:ext uri="{BB962C8B-B14F-4D97-AF65-F5344CB8AC3E}">
        <p14:creationId xmlns:p14="http://schemas.microsoft.com/office/powerpoint/2010/main" val="366366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33E01-E414-D164-0C2B-9B61D8F15C6C}"/>
              </a:ext>
            </a:extLst>
          </p:cNvPr>
          <p:cNvSpPr>
            <a:spLocks noGrp="1"/>
          </p:cNvSpPr>
          <p:nvPr>
            <p:ph type="title"/>
          </p:nvPr>
        </p:nvSpPr>
        <p:spPr/>
        <p:txBody>
          <a:bodyPr>
            <a:normAutofit fontScale="90000"/>
          </a:bodyPr>
          <a:lstStyle/>
          <a:p>
            <a:r>
              <a:rPr lang="en-US" dirty="0"/>
              <a:t>Certifier Considerations</a:t>
            </a:r>
          </a:p>
        </p:txBody>
      </p:sp>
      <p:sp>
        <p:nvSpPr>
          <p:cNvPr id="3" name="Content Placeholder 2">
            <a:extLst>
              <a:ext uri="{FF2B5EF4-FFF2-40B4-BE49-F238E27FC236}">
                <a16:creationId xmlns:a16="http://schemas.microsoft.com/office/drawing/2014/main" id="{A14C54AB-AC0F-5E04-4106-59F619D8F299}"/>
              </a:ext>
            </a:extLst>
          </p:cNvPr>
          <p:cNvSpPr>
            <a:spLocks noGrp="1"/>
          </p:cNvSpPr>
          <p:nvPr>
            <p:ph idx="1"/>
          </p:nvPr>
        </p:nvSpPr>
        <p:spPr>
          <a:xfrm>
            <a:off x="129209" y="716280"/>
            <a:ext cx="11698355" cy="5475798"/>
          </a:xfrm>
        </p:spPr>
        <p:txBody>
          <a:bodyPr>
            <a:normAutofit/>
          </a:bodyPr>
          <a:lstStyle/>
          <a:p>
            <a:r>
              <a:rPr lang="en-US" sz="2600" dirty="0"/>
              <a:t>Certifier is normally known for one certification</a:t>
            </a:r>
          </a:p>
          <a:p>
            <a:endParaRPr lang="en-US" sz="2600" dirty="0"/>
          </a:p>
          <a:p>
            <a:r>
              <a:rPr lang="en-US" sz="2600" dirty="0"/>
              <a:t>Certifier then tries to create a series of certs to support their key certification </a:t>
            </a:r>
          </a:p>
          <a:p>
            <a:endParaRPr lang="en-US" sz="2600" dirty="0"/>
          </a:p>
          <a:p>
            <a:r>
              <a:rPr lang="en-US" sz="2600" dirty="0"/>
              <a:t>Certifiers look around and try to emulate competing certificates</a:t>
            </a:r>
          </a:p>
          <a:p>
            <a:endParaRPr lang="en-US" sz="2600" dirty="0"/>
          </a:p>
          <a:p>
            <a:r>
              <a:rPr lang="en-US" sz="2600" dirty="0"/>
              <a:t>Certifiers talk to the industry and incorporate standards and requirements into their certifications</a:t>
            </a:r>
          </a:p>
          <a:p>
            <a:endParaRPr lang="en-US" sz="2600" dirty="0"/>
          </a:p>
          <a:p>
            <a:r>
              <a:rPr lang="en-US" sz="2600" dirty="0"/>
              <a:t>Certifiers require continuing education to maintain the cert, how hard is the cert to maintain?</a:t>
            </a:r>
          </a:p>
        </p:txBody>
      </p:sp>
      <p:sp>
        <p:nvSpPr>
          <p:cNvPr id="4" name="Slide Number Placeholder 3">
            <a:extLst>
              <a:ext uri="{FF2B5EF4-FFF2-40B4-BE49-F238E27FC236}">
                <a16:creationId xmlns:a16="http://schemas.microsoft.com/office/drawing/2014/main" id="{AB268E43-2F26-3205-E043-019A87DF17C4}"/>
              </a:ext>
            </a:extLst>
          </p:cNvPr>
          <p:cNvSpPr>
            <a:spLocks noGrp="1"/>
          </p:cNvSpPr>
          <p:nvPr>
            <p:ph type="sldNum" sz="quarter" idx="12"/>
          </p:nvPr>
        </p:nvSpPr>
        <p:spPr/>
        <p:txBody>
          <a:bodyPr/>
          <a:lstStyle/>
          <a:p>
            <a:fld id="{39359E56-393B-0F4A-8325-686F5E4C81FA}" type="slidenum">
              <a:rPr lang="en-US" smtClean="0"/>
              <a:t>7</a:t>
            </a:fld>
            <a:endParaRPr lang="en-US" dirty="0"/>
          </a:p>
        </p:txBody>
      </p:sp>
    </p:spTree>
    <p:extLst>
      <p:ext uri="{BB962C8B-B14F-4D97-AF65-F5344CB8AC3E}">
        <p14:creationId xmlns:p14="http://schemas.microsoft.com/office/powerpoint/2010/main" val="3610078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AB605-C3B6-D7FA-3A66-E1D17EA92466}"/>
              </a:ext>
            </a:extLst>
          </p:cNvPr>
          <p:cNvSpPr>
            <a:spLocks noGrp="1"/>
          </p:cNvSpPr>
          <p:nvPr>
            <p:ph type="title"/>
          </p:nvPr>
        </p:nvSpPr>
        <p:spPr/>
        <p:txBody>
          <a:bodyPr>
            <a:normAutofit fontScale="90000"/>
          </a:bodyPr>
          <a:lstStyle/>
          <a:p>
            <a:r>
              <a:rPr lang="en-US" dirty="0"/>
              <a:t>Government Driven Certification</a:t>
            </a:r>
          </a:p>
        </p:txBody>
      </p:sp>
      <p:sp>
        <p:nvSpPr>
          <p:cNvPr id="3" name="Content Placeholder 2">
            <a:extLst>
              <a:ext uri="{FF2B5EF4-FFF2-40B4-BE49-F238E27FC236}">
                <a16:creationId xmlns:a16="http://schemas.microsoft.com/office/drawing/2014/main" id="{0093F285-E4D9-5DE2-32A8-24A7BBE75883}"/>
              </a:ext>
            </a:extLst>
          </p:cNvPr>
          <p:cNvSpPr>
            <a:spLocks noGrp="1"/>
          </p:cNvSpPr>
          <p:nvPr>
            <p:ph idx="1"/>
          </p:nvPr>
        </p:nvSpPr>
        <p:spPr>
          <a:xfrm>
            <a:off x="169333" y="944880"/>
            <a:ext cx="11745975" cy="5188985"/>
          </a:xfrm>
        </p:spPr>
        <p:txBody>
          <a:bodyPr>
            <a:normAutofit/>
          </a:bodyPr>
          <a:lstStyle/>
          <a:p>
            <a:pPr marL="0" indent="0">
              <a:buNone/>
            </a:pPr>
            <a:r>
              <a:rPr lang="en-US" sz="2600" dirty="0"/>
              <a:t>The Federal government has driven certifications by requiring IT staff have a commercial certification. Up until 2023 DoD directive 8570 dictated what certifications were needed by work role. In 2024 8140 took over complicating the process by adding more work roles but entrenching IT certifications even more. </a:t>
            </a:r>
          </a:p>
        </p:txBody>
      </p:sp>
      <p:sp>
        <p:nvSpPr>
          <p:cNvPr id="4" name="Slide Number Placeholder 3">
            <a:extLst>
              <a:ext uri="{FF2B5EF4-FFF2-40B4-BE49-F238E27FC236}">
                <a16:creationId xmlns:a16="http://schemas.microsoft.com/office/drawing/2014/main" id="{EFA92F4C-3F06-9B53-A14A-60F3C3BD4AB5}"/>
              </a:ext>
            </a:extLst>
          </p:cNvPr>
          <p:cNvSpPr>
            <a:spLocks noGrp="1"/>
          </p:cNvSpPr>
          <p:nvPr>
            <p:ph type="sldNum" sz="quarter" idx="12"/>
          </p:nvPr>
        </p:nvSpPr>
        <p:spPr/>
        <p:txBody>
          <a:bodyPr/>
          <a:lstStyle/>
          <a:p>
            <a:fld id="{39359E56-393B-0F4A-8325-686F5E4C81FA}" type="slidenum">
              <a:rPr lang="en-US" smtClean="0"/>
              <a:t>8</a:t>
            </a:fld>
            <a:endParaRPr lang="en-US"/>
          </a:p>
        </p:txBody>
      </p:sp>
    </p:spTree>
    <p:extLst>
      <p:ext uri="{BB962C8B-B14F-4D97-AF65-F5344CB8AC3E}">
        <p14:creationId xmlns:p14="http://schemas.microsoft.com/office/powerpoint/2010/main" val="205482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2DBF9-8156-CE0E-3C97-7A8EC39864E4}"/>
              </a:ext>
            </a:extLst>
          </p:cNvPr>
          <p:cNvSpPr>
            <a:spLocks noGrp="1"/>
          </p:cNvSpPr>
          <p:nvPr>
            <p:ph type="title"/>
          </p:nvPr>
        </p:nvSpPr>
        <p:spPr/>
        <p:txBody>
          <a:bodyPr>
            <a:normAutofit fontScale="90000"/>
          </a:bodyPr>
          <a:lstStyle/>
          <a:p>
            <a:r>
              <a:rPr lang="en-US" dirty="0"/>
              <a:t>8570</a:t>
            </a:r>
          </a:p>
        </p:txBody>
      </p:sp>
      <p:sp>
        <p:nvSpPr>
          <p:cNvPr id="4" name="Slide Number Placeholder 3">
            <a:extLst>
              <a:ext uri="{FF2B5EF4-FFF2-40B4-BE49-F238E27FC236}">
                <a16:creationId xmlns:a16="http://schemas.microsoft.com/office/drawing/2014/main" id="{89A1F9DF-FB1A-DBF5-9B22-25AD6949C4A7}"/>
              </a:ext>
            </a:extLst>
          </p:cNvPr>
          <p:cNvSpPr>
            <a:spLocks noGrp="1"/>
          </p:cNvSpPr>
          <p:nvPr>
            <p:ph type="sldNum" sz="quarter" idx="12"/>
          </p:nvPr>
        </p:nvSpPr>
        <p:spPr/>
        <p:txBody>
          <a:bodyPr/>
          <a:lstStyle/>
          <a:p>
            <a:fld id="{39359E56-393B-0F4A-8325-686F5E4C81FA}" type="slidenum">
              <a:rPr lang="en-US" smtClean="0"/>
              <a:t>9</a:t>
            </a:fld>
            <a:endParaRPr lang="en-US"/>
          </a:p>
        </p:txBody>
      </p:sp>
      <p:pic>
        <p:nvPicPr>
          <p:cNvPr id="6" name="Picture 5" descr="A table of information&#10;&#10;Description automatically generated with medium confidence">
            <a:extLst>
              <a:ext uri="{FF2B5EF4-FFF2-40B4-BE49-F238E27FC236}">
                <a16:creationId xmlns:a16="http://schemas.microsoft.com/office/drawing/2014/main" id="{7EE5C0BB-1672-D768-BACE-772A21588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756356"/>
            <a:ext cx="9900919" cy="5377509"/>
          </a:xfrm>
          <a:prstGeom prst="rect">
            <a:avLst/>
          </a:prstGeom>
        </p:spPr>
      </p:pic>
    </p:spTree>
    <p:extLst>
      <p:ext uri="{BB962C8B-B14F-4D97-AF65-F5344CB8AC3E}">
        <p14:creationId xmlns:p14="http://schemas.microsoft.com/office/powerpoint/2010/main" val="27996419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4908BE4CDB5744BDFE7298A71009DF" ma:contentTypeVersion="16" ma:contentTypeDescription="Create a new document." ma:contentTypeScope="" ma:versionID="4f208a82a1a16ed64a5e53cf1e2f4930">
  <xsd:schema xmlns:xsd="http://www.w3.org/2001/XMLSchema" xmlns:xs="http://www.w3.org/2001/XMLSchema" xmlns:p="http://schemas.microsoft.com/office/2006/metadata/properties" xmlns:ns2="a0ee6820-ff72-48a5-bd0a-d0305510ab4a" xmlns:ns3="dd673b87-8a67-46e3-97b8-1c6007fddecc" targetNamespace="http://schemas.microsoft.com/office/2006/metadata/properties" ma:root="true" ma:fieldsID="fea453634d1e4096b779521df338e662" ns2:_="" ns3:_="">
    <xsd:import namespace="a0ee6820-ff72-48a5-bd0a-d0305510ab4a"/>
    <xsd:import namespace="dd673b87-8a67-46e3-97b8-1c6007fddec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ee6820-ff72-48a5-bd0a-d0305510ab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673b87-8a67-46e3-97b8-1c6007fddec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5c50699-5ec3-4507-85e7-38ae5f6d8100}" ma:internalName="TaxCatchAll" ma:showField="CatchAllData" ma:web="dd673b87-8a67-46e3-97b8-1c6007fddec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ee6820-ff72-48a5-bd0a-d0305510ab4a">
      <Terms xmlns="http://schemas.microsoft.com/office/infopath/2007/PartnerControls"/>
    </lcf76f155ced4ddcb4097134ff3c332f>
    <TaxCatchAll xmlns="dd673b87-8a67-46e3-97b8-1c6007fddecc" xsi:nil="true"/>
    <SharedWithUsers xmlns="dd673b87-8a67-46e3-97b8-1c6007fddecc">
      <UserInfo>
        <DisplayName>Tom Nudd</DisplayName>
        <AccountId>33</AccountId>
        <AccountType/>
      </UserInfo>
    </SharedWithUsers>
  </documentManagement>
</p:properties>
</file>

<file path=customXml/itemProps1.xml><?xml version="1.0" encoding="utf-8"?>
<ds:datastoreItem xmlns:ds="http://schemas.openxmlformats.org/officeDocument/2006/customXml" ds:itemID="{73D6CBB2-7809-409B-93C8-C5010CCFC564}">
  <ds:schemaRefs>
    <ds:schemaRef ds:uri="http://schemas.microsoft.com/sharepoint/v3/contenttype/forms"/>
  </ds:schemaRefs>
</ds:datastoreItem>
</file>

<file path=customXml/itemProps2.xml><?xml version="1.0" encoding="utf-8"?>
<ds:datastoreItem xmlns:ds="http://schemas.openxmlformats.org/officeDocument/2006/customXml" ds:itemID="{30B8CC41-6F8F-4102-ADB0-22703708EDAE}">
  <ds:schemaRefs>
    <ds:schemaRef ds:uri="a0ee6820-ff72-48a5-bd0a-d0305510ab4a"/>
    <ds:schemaRef ds:uri="dd673b87-8a67-46e3-97b8-1c6007fdde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F1A2C0E-3846-4416-839C-9980C781941E}">
  <ds:schemaRefs>
    <ds:schemaRef ds:uri="http://purl.org/dc/dcmitype/"/>
    <ds:schemaRef ds:uri="http://purl.org/dc/terms/"/>
    <ds:schemaRef ds:uri="http://schemas.openxmlformats.org/package/2006/metadata/core-properties"/>
    <ds:schemaRef ds:uri="http://www.w3.org/XML/1998/namespace"/>
    <ds:schemaRef ds:uri="http://schemas.microsoft.com/office/2006/documentManagement/types"/>
    <ds:schemaRef ds:uri="a0ee6820-ff72-48a5-bd0a-d0305510ab4a"/>
    <ds:schemaRef ds:uri="http://schemas.microsoft.com/office/infopath/2007/PartnerControls"/>
    <ds:schemaRef ds:uri="dd673b87-8a67-46e3-97b8-1c6007fddecc"/>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12213</TotalTime>
  <Words>1234</Words>
  <Application>Microsoft Office PowerPoint</Application>
  <PresentationFormat>Widescreen</PresentationFormat>
  <Paragraphs>169</Paragraphs>
  <Slides>17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Arial</vt:lpstr>
      <vt:lpstr>Calibri</vt:lpstr>
      <vt:lpstr>Calibri Light</vt:lpstr>
      <vt:lpstr>1_Office Theme</vt:lpstr>
      <vt:lpstr>PowerPoint Presentation</vt:lpstr>
      <vt:lpstr>Agenda</vt:lpstr>
      <vt:lpstr>What are IT/Cyber SecurityCommercial Certifications?</vt:lpstr>
      <vt:lpstr>Background/How and Why I became certified</vt:lpstr>
      <vt:lpstr>Pros and Cons of Certifications</vt:lpstr>
      <vt:lpstr>Certifiers</vt:lpstr>
      <vt:lpstr>Certifier Considerations</vt:lpstr>
      <vt:lpstr>Government Driven Certification</vt:lpstr>
      <vt:lpstr>8570</vt:lpstr>
      <vt:lpstr>Certifiers </vt:lpstr>
      <vt:lpstr>Certifiers </vt:lpstr>
      <vt:lpstr>Certifiers </vt:lpstr>
      <vt:lpstr>Certifiers </vt:lpstr>
      <vt:lpstr>Certifiers </vt:lpstr>
      <vt:lpstr>Certifiers </vt:lpstr>
      <vt:lpstr>Should I get Certified? Strategies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Gray</dc:creator>
  <cp:lastModifiedBy>Colin Grebloski</cp:lastModifiedBy>
  <cp:revision>233</cp:revision>
  <dcterms:created xsi:type="dcterms:W3CDTF">2023-03-08T13:37:01Z</dcterms:created>
  <dcterms:modified xsi:type="dcterms:W3CDTF">2024-12-02T13:40:04Z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0x010100054908BE4CDB5744BDFE7298A71009DF</vt:lpwstr>
  </property>
  <property fmtid="{D5CDD505-2E9C-101B-9397-08002B2CF9AE}" pid="3" name="MediaServiceImageTags">
    <vt:lpwstr/>
  </property>
</Properties>
</file>